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8"/>
  </p:notesMasterIdLst>
  <p:sldIdLst>
    <p:sldId id="256" r:id="rId2"/>
    <p:sldId id="257" r:id="rId3"/>
    <p:sldId id="263" r:id="rId4"/>
    <p:sldId id="259" r:id="rId5"/>
    <p:sldId id="265" r:id="rId6"/>
    <p:sldId id="264"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ADB"/>
    <a:srgbClr val="C8D9E4"/>
    <a:srgbClr val="BED1E3"/>
    <a:srgbClr val="D5E2DE"/>
    <a:srgbClr val="C9F9F7"/>
    <a:srgbClr val="96D9D6"/>
    <a:srgbClr val="79DE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413"/>
    <p:restoredTop sz="96000"/>
  </p:normalViewPr>
  <p:slideViewPr>
    <p:cSldViewPr snapToGrid="0">
      <p:cViewPr varScale="1">
        <p:scale>
          <a:sx n="111" d="100"/>
          <a:sy n="111" d="100"/>
        </p:scale>
        <p:origin x="22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7D855-F30F-364D-8449-0FC886A22305}" type="datetimeFigureOut">
              <a:rPr lang="en-CN" smtClean="0"/>
              <a:t>2023/12/8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7DDBF-5B8F-A94D-A911-C617F58A6DD2}" type="slidenum">
              <a:rPr lang="en-CN" smtClean="0"/>
              <a:t>‹#›</a:t>
            </a:fld>
            <a:endParaRPr lang="en-CN"/>
          </a:p>
        </p:txBody>
      </p:sp>
    </p:spTree>
    <p:extLst>
      <p:ext uri="{BB962C8B-B14F-4D97-AF65-F5344CB8AC3E}">
        <p14:creationId xmlns:p14="http://schemas.microsoft.com/office/powerpoint/2010/main" val="2746136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27DDBF-5B8F-A94D-A911-C617F58A6DD2}" type="slidenum">
              <a:rPr lang="en-CN" smtClean="0"/>
              <a:t>2</a:t>
            </a:fld>
            <a:endParaRPr lang="en-CN"/>
          </a:p>
        </p:txBody>
      </p:sp>
    </p:spTree>
    <p:extLst>
      <p:ext uri="{BB962C8B-B14F-4D97-AF65-F5344CB8AC3E}">
        <p14:creationId xmlns:p14="http://schemas.microsoft.com/office/powerpoint/2010/main" val="39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815D0E-4E4F-B645-96F1-825E9CD07DC5}" type="datetimeFigureOut">
              <a:rPr lang="en-CN" smtClean="0"/>
              <a:t>2023/12/8</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DAC75BAA-056E-7548-9E85-4DFA9D8C6558}" type="slidenum">
              <a:rPr lang="en-CN" smtClean="0"/>
              <a:t>‹#›</a:t>
            </a:fld>
            <a:endParaRPr lang="en-CN"/>
          </a:p>
        </p:txBody>
      </p:sp>
    </p:spTree>
    <p:extLst>
      <p:ext uri="{BB962C8B-B14F-4D97-AF65-F5344CB8AC3E}">
        <p14:creationId xmlns:p14="http://schemas.microsoft.com/office/powerpoint/2010/main" val="243544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815D0E-4E4F-B645-96F1-825E9CD07DC5}" type="datetimeFigureOut">
              <a:rPr lang="en-CN" smtClean="0"/>
              <a:t>2023/12/8</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DAC75BAA-056E-7548-9E85-4DFA9D8C6558}" type="slidenum">
              <a:rPr lang="en-CN" smtClean="0"/>
              <a:t>‹#›</a:t>
            </a:fld>
            <a:endParaRPr lang="en-CN"/>
          </a:p>
        </p:txBody>
      </p:sp>
    </p:spTree>
    <p:extLst>
      <p:ext uri="{BB962C8B-B14F-4D97-AF65-F5344CB8AC3E}">
        <p14:creationId xmlns:p14="http://schemas.microsoft.com/office/powerpoint/2010/main" val="133077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815D0E-4E4F-B645-96F1-825E9CD07DC5}" type="datetimeFigureOut">
              <a:rPr lang="en-CN" smtClean="0"/>
              <a:t>2023/12/8</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DAC75BAA-056E-7548-9E85-4DFA9D8C6558}" type="slidenum">
              <a:rPr lang="en-CN" smtClean="0"/>
              <a:t>‹#›</a:t>
            </a:fld>
            <a:endParaRPr lang="en-CN"/>
          </a:p>
        </p:txBody>
      </p:sp>
    </p:spTree>
    <p:extLst>
      <p:ext uri="{BB962C8B-B14F-4D97-AF65-F5344CB8AC3E}">
        <p14:creationId xmlns:p14="http://schemas.microsoft.com/office/powerpoint/2010/main" val="2864208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815D0E-4E4F-B645-96F1-825E9CD07DC5}" type="datetimeFigureOut">
              <a:rPr lang="en-CN" smtClean="0"/>
              <a:t>2023/12/8</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DAC75BAA-056E-7548-9E85-4DFA9D8C6558}" type="slidenum">
              <a:rPr lang="en-CN" smtClean="0"/>
              <a:t>‹#›</a:t>
            </a:fld>
            <a:endParaRPr lang="en-CN"/>
          </a:p>
        </p:txBody>
      </p:sp>
    </p:spTree>
    <p:extLst>
      <p:ext uri="{BB962C8B-B14F-4D97-AF65-F5344CB8AC3E}">
        <p14:creationId xmlns:p14="http://schemas.microsoft.com/office/powerpoint/2010/main" val="106457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815D0E-4E4F-B645-96F1-825E9CD07DC5}" type="datetimeFigureOut">
              <a:rPr lang="en-CN" smtClean="0"/>
              <a:t>2023/12/8</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DAC75BAA-056E-7548-9E85-4DFA9D8C6558}" type="slidenum">
              <a:rPr lang="en-CN" smtClean="0"/>
              <a:t>‹#›</a:t>
            </a:fld>
            <a:endParaRPr lang="en-CN"/>
          </a:p>
        </p:txBody>
      </p:sp>
    </p:spTree>
    <p:extLst>
      <p:ext uri="{BB962C8B-B14F-4D97-AF65-F5344CB8AC3E}">
        <p14:creationId xmlns:p14="http://schemas.microsoft.com/office/powerpoint/2010/main" val="2458603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815D0E-4E4F-B645-96F1-825E9CD07DC5}" type="datetimeFigureOut">
              <a:rPr lang="en-CN" smtClean="0"/>
              <a:t>2023/12/8</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DAC75BAA-056E-7548-9E85-4DFA9D8C6558}" type="slidenum">
              <a:rPr lang="en-CN" smtClean="0"/>
              <a:t>‹#›</a:t>
            </a:fld>
            <a:endParaRPr lang="en-CN"/>
          </a:p>
        </p:txBody>
      </p:sp>
    </p:spTree>
    <p:extLst>
      <p:ext uri="{BB962C8B-B14F-4D97-AF65-F5344CB8AC3E}">
        <p14:creationId xmlns:p14="http://schemas.microsoft.com/office/powerpoint/2010/main" val="268389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815D0E-4E4F-B645-96F1-825E9CD07DC5}" type="datetimeFigureOut">
              <a:rPr lang="en-CN" smtClean="0"/>
              <a:t>2023/12/8</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DAC75BAA-056E-7548-9E85-4DFA9D8C6558}" type="slidenum">
              <a:rPr lang="en-CN" smtClean="0"/>
              <a:t>‹#›</a:t>
            </a:fld>
            <a:endParaRPr lang="en-CN"/>
          </a:p>
        </p:txBody>
      </p:sp>
    </p:spTree>
    <p:extLst>
      <p:ext uri="{BB962C8B-B14F-4D97-AF65-F5344CB8AC3E}">
        <p14:creationId xmlns:p14="http://schemas.microsoft.com/office/powerpoint/2010/main" val="136068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815D0E-4E4F-B645-96F1-825E9CD07DC5}" type="datetimeFigureOut">
              <a:rPr lang="en-CN" smtClean="0"/>
              <a:t>2023/12/8</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DAC75BAA-056E-7548-9E85-4DFA9D8C6558}" type="slidenum">
              <a:rPr lang="en-CN" smtClean="0"/>
              <a:t>‹#›</a:t>
            </a:fld>
            <a:endParaRPr lang="en-CN"/>
          </a:p>
        </p:txBody>
      </p:sp>
    </p:spTree>
    <p:extLst>
      <p:ext uri="{BB962C8B-B14F-4D97-AF65-F5344CB8AC3E}">
        <p14:creationId xmlns:p14="http://schemas.microsoft.com/office/powerpoint/2010/main" val="2115209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815D0E-4E4F-B645-96F1-825E9CD07DC5}" type="datetimeFigureOut">
              <a:rPr lang="en-CN" smtClean="0"/>
              <a:t>2023/12/8</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DAC75BAA-056E-7548-9E85-4DFA9D8C6558}" type="slidenum">
              <a:rPr lang="en-CN" smtClean="0"/>
              <a:t>‹#›</a:t>
            </a:fld>
            <a:endParaRPr lang="en-CN"/>
          </a:p>
        </p:txBody>
      </p:sp>
    </p:spTree>
    <p:extLst>
      <p:ext uri="{BB962C8B-B14F-4D97-AF65-F5344CB8AC3E}">
        <p14:creationId xmlns:p14="http://schemas.microsoft.com/office/powerpoint/2010/main" val="2425876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815D0E-4E4F-B645-96F1-825E9CD07DC5}" type="datetimeFigureOut">
              <a:rPr lang="en-CN" smtClean="0"/>
              <a:t>2023/12/8</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DAC75BAA-056E-7548-9E85-4DFA9D8C6558}" type="slidenum">
              <a:rPr lang="en-CN" smtClean="0"/>
              <a:t>‹#›</a:t>
            </a:fld>
            <a:endParaRPr lang="en-CN"/>
          </a:p>
        </p:txBody>
      </p:sp>
    </p:spTree>
    <p:extLst>
      <p:ext uri="{BB962C8B-B14F-4D97-AF65-F5344CB8AC3E}">
        <p14:creationId xmlns:p14="http://schemas.microsoft.com/office/powerpoint/2010/main" val="3453739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815D0E-4E4F-B645-96F1-825E9CD07DC5}" type="datetimeFigureOut">
              <a:rPr lang="en-CN" smtClean="0"/>
              <a:t>2023/12/8</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DAC75BAA-056E-7548-9E85-4DFA9D8C6558}" type="slidenum">
              <a:rPr lang="en-CN" smtClean="0"/>
              <a:t>‹#›</a:t>
            </a:fld>
            <a:endParaRPr lang="en-CN"/>
          </a:p>
        </p:txBody>
      </p:sp>
    </p:spTree>
    <p:extLst>
      <p:ext uri="{BB962C8B-B14F-4D97-AF65-F5344CB8AC3E}">
        <p14:creationId xmlns:p14="http://schemas.microsoft.com/office/powerpoint/2010/main" val="472185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15D0E-4E4F-B645-96F1-825E9CD07DC5}" type="datetimeFigureOut">
              <a:rPr lang="en-CN" smtClean="0"/>
              <a:t>2023/12/8</a:t>
            </a:fld>
            <a:endParaRPr lang="en-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75BAA-056E-7548-9E85-4DFA9D8C6558}" type="slidenum">
              <a:rPr lang="en-CN" smtClean="0"/>
              <a:t>‹#›</a:t>
            </a:fld>
            <a:endParaRPr lang="en-CN"/>
          </a:p>
        </p:txBody>
      </p:sp>
    </p:spTree>
    <p:extLst>
      <p:ext uri="{BB962C8B-B14F-4D97-AF65-F5344CB8AC3E}">
        <p14:creationId xmlns:p14="http://schemas.microsoft.com/office/powerpoint/2010/main" val="165177869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https://news.artnet.com/app/news-upload/2021/05/17pissarro1-superJumbo.jpe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jpg"/><Relationship Id="rId5" Type="http://schemas.openxmlformats.org/officeDocument/2006/relationships/image" Target="../media/image23.jpeg"/><Relationship Id="rId10" Type="http://schemas.openxmlformats.org/officeDocument/2006/relationships/image" Target="../media/image28.jpg"/><Relationship Id="rId4" Type="http://schemas.openxmlformats.org/officeDocument/2006/relationships/image" Target="../media/image22.jpeg"/><Relationship Id="rId9" Type="http://schemas.openxmlformats.org/officeDocument/2006/relationships/image" Target="../media/image27.jpg"/></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32.jpeg"/><Relationship Id="rId7" Type="http://schemas.openxmlformats.org/officeDocument/2006/relationships/image" Target="../media/image23.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34.jpe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8" name="Freeform: Shape 27">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31" name="Freeform: Shape 30">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A9F3C659-4E16-ADAB-3BD1-FCEC22B83C03}"/>
              </a:ext>
            </a:extLst>
          </p:cNvPr>
          <p:cNvSpPr>
            <a:spLocks noGrp="1"/>
          </p:cNvSpPr>
          <p:nvPr>
            <p:ph type="ctrTitle"/>
          </p:nvPr>
        </p:nvSpPr>
        <p:spPr>
          <a:xfrm>
            <a:off x="3502731" y="1542402"/>
            <a:ext cx="5186842" cy="2387918"/>
          </a:xfrm>
        </p:spPr>
        <p:txBody>
          <a:bodyPr anchor="b">
            <a:normAutofit/>
          </a:bodyPr>
          <a:lstStyle/>
          <a:p>
            <a:r>
              <a:rPr lang="en-CN" sz="5200">
                <a:solidFill>
                  <a:schemeClr val="tx2"/>
                </a:solidFill>
                <a:latin typeface="Avenir Next Condensed" panose="020B0506020202020204" pitchFamily="34" charset="0"/>
              </a:rPr>
              <a:t>Process Porfolio</a:t>
            </a:r>
            <a:endParaRPr lang="en-CN" sz="5200" dirty="0">
              <a:solidFill>
                <a:schemeClr val="tx2"/>
              </a:solidFill>
              <a:latin typeface="Avenir Next Condensed" panose="020B0506020202020204" pitchFamily="34" charset="0"/>
            </a:endParaRPr>
          </a:p>
        </p:txBody>
      </p:sp>
      <p:sp>
        <p:nvSpPr>
          <p:cNvPr id="3" name="Subtitle 2">
            <a:extLst>
              <a:ext uri="{FF2B5EF4-FFF2-40B4-BE49-F238E27FC236}">
                <a16:creationId xmlns:a16="http://schemas.microsoft.com/office/drawing/2014/main" id="{E79E6938-761B-B005-3C56-61E92828312A}"/>
              </a:ext>
            </a:extLst>
          </p:cNvPr>
          <p:cNvSpPr>
            <a:spLocks noGrp="1"/>
          </p:cNvSpPr>
          <p:nvPr>
            <p:ph type="subTitle" idx="1"/>
          </p:nvPr>
        </p:nvSpPr>
        <p:spPr>
          <a:xfrm>
            <a:off x="3502135" y="4001587"/>
            <a:ext cx="5188034" cy="682079"/>
          </a:xfrm>
        </p:spPr>
        <p:txBody>
          <a:bodyPr>
            <a:normAutofit/>
          </a:bodyPr>
          <a:lstStyle/>
          <a:p>
            <a:r>
              <a:rPr lang="en-CN">
                <a:solidFill>
                  <a:schemeClr val="tx2"/>
                </a:solidFill>
                <a:latin typeface="Avenir Next Condensed" panose="020B0506020202020204" pitchFamily="34" charset="0"/>
                <a:ea typeface="Annai MN" pitchFamily="2" charset="77"/>
                <a:cs typeface="Annai MN" pitchFamily="2" charset="77"/>
              </a:rPr>
              <a:t>Silvia Cai</a:t>
            </a:r>
            <a:endParaRPr lang="en-CN" dirty="0">
              <a:solidFill>
                <a:schemeClr val="tx2"/>
              </a:solidFill>
              <a:latin typeface="Avenir Next Condensed" panose="020B0506020202020204" pitchFamily="34" charset="0"/>
              <a:ea typeface="Annai MN" pitchFamily="2" charset="77"/>
              <a:cs typeface="Annai MN" pitchFamily="2" charset="77"/>
            </a:endParaRPr>
          </a:p>
        </p:txBody>
      </p:sp>
      <p:grpSp>
        <p:nvGrpSpPr>
          <p:cNvPr id="39" name="Group 38">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40" name="Freeform: Shape 39">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3" name="Freeform: Shape 42">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46" name="Freeform: Shape 45">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9" name="Freeform: Shape 48">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3875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EADB"/>
        </a:solidFill>
        <a:effectLst/>
      </p:bgPr>
    </p:bg>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256260D9-657D-33C5-0566-ED5B073839F3}"/>
              </a:ext>
            </a:extLst>
          </p:cNvPr>
          <p:cNvSpPr>
            <a:spLocks noGrp="1"/>
          </p:cNvSpPr>
          <p:nvPr>
            <p:ph idx="1"/>
          </p:nvPr>
        </p:nvSpPr>
        <p:spPr>
          <a:xfrm>
            <a:off x="7987127" y="976435"/>
            <a:ext cx="3954118" cy="2060479"/>
          </a:xfrm>
        </p:spPr>
        <p:txBody>
          <a:bodyPr>
            <a:normAutofit/>
          </a:bodyPr>
          <a:lstStyle/>
          <a:p>
            <a:pPr marL="0" indent="0">
              <a:buNone/>
            </a:pPr>
            <a:r>
              <a:rPr lang="en-US" sz="1200" b="1" dirty="0">
                <a:solidFill>
                  <a:schemeClr val="bg1"/>
                </a:solidFill>
              </a:rPr>
              <a:t>Communicating my idea:</a:t>
            </a:r>
          </a:p>
          <a:p>
            <a:pPr marL="0" indent="0">
              <a:buNone/>
            </a:pPr>
            <a:r>
              <a:rPr lang="en-US" sz="1200" dirty="0">
                <a:solidFill>
                  <a:schemeClr val="bg1"/>
                </a:solidFill>
              </a:rPr>
              <a:t>• the theme of my artist is about working class in the 1880, so I choose to present people working today, </a:t>
            </a:r>
            <a:r>
              <a:rPr lang="en-US" sz="12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 addressing different opinion and lifestyle that people have today. Some of the sketches present the feeling of clam and harmony other might present the working pressure that people have, and the</a:t>
            </a:r>
            <a:r>
              <a:rPr lang="zh-CN" altLang="en-US" sz="12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2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suffocated feeling of fast speed life. The final idea that I had chose is idea 5, I used different elements and methods to present working load that people are facing. </a:t>
            </a:r>
            <a:endParaRPr lang="en-US" sz="1200" dirty="0">
              <a:solidFill>
                <a:schemeClr val="bg1"/>
              </a:solidFill>
            </a:endParaRPr>
          </a:p>
          <a:p>
            <a:pPr marL="0" indent="0">
              <a:buNone/>
            </a:pPr>
            <a:endParaRPr lang="en-US" sz="1200" dirty="0">
              <a:solidFill>
                <a:schemeClr val="bg1"/>
              </a:solidFill>
            </a:endParaRPr>
          </a:p>
        </p:txBody>
      </p:sp>
      <p:sp>
        <p:nvSpPr>
          <p:cNvPr id="15" name="TextBox 14">
            <a:extLst>
              <a:ext uri="{FF2B5EF4-FFF2-40B4-BE49-F238E27FC236}">
                <a16:creationId xmlns:a16="http://schemas.microsoft.com/office/drawing/2014/main" id="{C04FDFE0-C897-F281-D5C2-1D7A68C15C96}"/>
              </a:ext>
            </a:extLst>
          </p:cNvPr>
          <p:cNvSpPr txBox="1"/>
          <p:nvPr/>
        </p:nvSpPr>
        <p:spPr>
          <a:xfrm>
            <a:off x="456900" y="2930148"/>
            <a:ext cx="2629849" cy="1754326"/>
          </a:xfrm>
          <a:prstGeom prst="rect">
            <a:avLst/>
          </a:prstGeom>
          <a:noFill/>
        </p:spPr>
        <p:txBody>
          <a:bodyPr wrap="square" rtlCol="0">
            <a:spAutoFit/>
          </a:bodyPr>
          <a:lstStyle/>
          <a:p>
            <a:r>
              <a:rPr lang="en-US" sz="1200" b="1" dirty="0">
                <a:solidFill>
                  <a:schemeClr val="bg1"/>
                </a:solidFill>
              </a:rPr>
              <a:t>Idea 1</a:t>
            </a:r>
            <a:r>
              <a:rPr lang="en-US" sz="1200" dirty="0">
                <a:solidFill>
                  <a:schemeClr val="bg1"/>
                </a:solidFill>
              </a:rPr>
              <a:t>: I drew glass cleaner working on skyscraper, it shows working class today, the extreme workload that they have and the high danger of their working conditions.   On the background can be presented by glass paper, to present the reflective glass, and people working can be presented using painting. </a:t>
            </a:r>
            <a:endParaRPr lang="en-CN" sz="1200" dirty="0">
              <a:solidFill>
                <a:schemeClr val="bg1"/>
              </a:solidFill>
            </a:endParaRPr>
          </a:p>
        </p:txBody>
      </p:sp>
      <p:sp>
        <p:nvSpPr>
          <p:cNvPr id="16" name="TextBox 15">
            <a:extLst>
              <a:ext uri="{FF2B5EF4-FFF2-40B4-BE49-F238E27FC236}">
                <a16:creationId xmlns:a16="http://schemas.microsoft.com/office/drawing/2014/main" id="{3EA2F740-3F5C-58B6-6C6F-571D9D4412CD}"/>
              </a:ext>
            </a:extLst>
          </p:cNvPr>
          <p:cNvSpPr txBox="1"/>
          <p:nvPr/>
        </p:nvSpPr>
        <p:spPr>
          <a:xfrm>
            <a:off x="3108406" y="2452757"/>
            <a:ext cx="2099492" cy="2123658"/>
          </a:xfrm>
          <a:prstGeom prst="rect">
            <a:avLst/>
          </a:prstGeom>
          <a:noFill/>
        </p:spPr>
        <p:txBody>
          <a:bodyPr wrap="square" rtlCol="0">
            <a:spAutoFit/>
          </a:bodyPr>
          <a:lstStyle/>
          <a:p>
            <a:r>
              <a:rPr lang="en-US" sz="1200" b="1" dirty="0">
                <a:solidFill>
                  <a:schemeClr val="bg1"/>
                </a:solidFill>
              </a:rPr>
              <a:t>Idea 2</a:t>
            </a:r>
            <a:r>
              <a:rPr lang="en-US" sz="1200" dirty="0">
                <a:solidFill>
                  <a:schemeClr val="bg1"/>
                </a:solidFill>
              </a:rPr>
              <a:t>: I drew a fisherman on a boat, it creates a contrast with nowadays people’s working load, the piece is creating a clam and relax feeling, it will be presented in form of painting, the overall color tone of these piece could be brown, and dark blue. Referencing to the photo below </a:t>
            </a:r>
            <a:endParaRPr lang="en-CN" sz="1200" dirty="0">
              <a:solidFill>
                <a:schemeClr val="bg1"/>
              </a:solidFill>
            </a:endParaRPr>
          </a:p>
        </p:txBody>
      </p:sp>
      <p:sp>
        <p:nvSpPr>
          <p:cNvPr id="23" name="Rectangle 22">
            <a:extLst>
              <a:ext uri="{FF2B5EF4-FFF2-40B4-BE49-F238E27FC236}">
                <a16:creationId xmlns:a16="http://schemas.microsoft.com/office/drawing/2014/main" id="{F695358F-D316-5FFE-2FA2-96A435A318DB}"/>
              </a:ext>
            </a:extLst>
          </p:cNvPr>
          <p:cNvSpPr/>
          <p:nvPr/>
        </p:nvSpPr>
        <p:spPr>
          <a:xfrm>
            <a:off x="389053" y="208584"/>
            <a:ext cx="11592765" cy="637124"/>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sz="2800" dirty="0">
                <a:ln>
                  <a:solidFill>
                    <a:sysClr val="windowText" lastClr="000000"/>
                  </a:solidFill>
                </a:ln>
                <a:solidFill>
                  <a:sysClr val="windowText" lastClr="000000"/>
                </a:solidFill>
              </a:rPr>
              <a:t>IDEA EXPLORATION (INITIAL AND REVISED SKETCHES)</a:t>
            </a:r>
          </a:p>
        </p:txBody>
      </p:sp>
      <p:sp>
        <p:nvSpPr>
          <p:cNvPr id="29" name="Rectangle 28">
            <a:extLst>
              <a:ext uri="{FF2B5EF4-FFF2-40B4-BE49-F238E27FC236}">
                <a16:creationId xmlns:a16="http://schemas.microsoft.com/office/drawing/2014/main" id="{C2E28B18-8672-C005-248A-D9EB6054AF0F}"/>
              </a:ext>
            </a:extLst>
          </p:cNvPr>
          <p:cNvSpPr/>
          <p:nvPr/>
        </p:nvSpPr>
        <p:spPr>
          <a:xfrm>
            <a:off x="389053" y="937052"/>
            <a:ext cx="7387285" cy="5842439"/>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0B259F2B-C96B-C970-4B02-4DD6223B147A}"/>
              </a:ext>
            </a:extLst>
          </p:cNvPr>
          <p:cNvSpPr/>
          <p:nvPr/>
        </p:nvSpPr>
        <p:spPr>
          <a:xfrm>
            <a:off x="7974528" y="937052"/>
            <a:ext cx="4007290" cy="2131018"/>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TextBox 32">
            <a:extLst>
              <a:ext uri="{FF2B5EF4-FFF2-40B4-BE49-F238E27FC236}">
                <a16:creationId xmlns:a16="http://schemas.microsoft.com/office/drawing/2014/main" id="{10CE2568-2227-3E8E-680D-29879B5DF516}"/>
              </a:ext>
            </a:extLst>
          </p:cNvPr>
          <p:cNvSpPr txBox="1"/>
          <p:nvPr/>
        </p:nvSpPr>
        <p:spPr>
          <a:xfrm>
            <a:off x="5242152" y="2882398"/>
            <a:ext cx="2483367" cy="2308324"/>
          </a:xfrm>
          <a:prstGeom prst="rect">
            <a:avLst/>
          </a:prstGeom>
          <a:noFill/>
        </p:spPr>
        <p:txBody>
          <a:bodyPr wrap="square" rtlCol="0">
            <a:spAutoFit/>
          </a:bodyPr>
          <a:lstStyle/>
          <a:p>
            <a:r>
              <a:rPr lang="en-US" sz="1200" b="1" dirty="0">
                <a:solidFill>
                  <a:schemeClr val="bg1"/>
                </a:solidFill>
              </a:rPr>
              <a:t>Idea 3</a:t>
            </a:r>
            <a:r>
              <a:rPr lang="en-US" sz="1200" dirty="0">
                <a:solidFill>
                  <a:schemeClr val="bg1"/>
                </a:solidFill>
              </a:rPr>
              <a:t>: the third idea, the cashier is at the center of the piece, both arms of the women are metaphorized, that the left arm is the paddle that products are passing and going to consumers, and on the right arms is presented by the machine combing the calculator with the balance for measuring the wight of the meat, </a:t>
            </a:r>
            <a:r>
              <a:rPr lang="en-US" altLang="zh-CN" sz="1200" dirty="0">
                <a:solidFill>
                  <a:schemeClr val="bg1"/>
                </a:solidFill>
              </a:rPr>
              <a:t>vegetables and fruits.</a:t>
            </a:r>
          </a:p>
          <a:p>
            <a:r>
              <a:rPr lang="en-US" altLang="zh-CN" sz="1200" dirty="0">
                <a:solidFill>
                  <a:schemeClr val="bg1"/>
                </a:solidFill>
              </a:rPr>
              <a:t>Reference to the </a:t>
            </a:r>
          </a:p>
          <a:p>
            <a:r>
              <a:rPr lang="en-US" altLang="zh-CN" sz="1200" dirty="0">
                <a:solidFill>
                  <a:schemeClr val="bg1"/>
                </a:solidFill>
              </a:rPr>
              <a:t>picture below :</a:t>
            </a:r>
            <a:endParaRPr lang="en-CN" sz="1200" dirty="0">
              <a:solidFill>
                <a:schemeClr val="bg1"/>
              </a:solidFill>
            </a:endParaRPr>
          </a:p>
        </p:txBody>
      </p:sp>
      <p:sp>
        <p:nvSpPr>
          <p:cNvPr id="45" name="Rectangle 44">
            <a:extLst>
              <a:ext uri="{FF2B5EF4-FFF2-40B4-BE49-F238E27FC236}">
                <a16:creationId xmlns:a16="http://schemas.microsoft.com/office/drawing/2014/main" id="{52F83CA6-51C1-3EB4-47AE-C085135C6682}"/>
              </a:ext>
            </a:extLst>
          </p:cNvPr>
          <p:cNvSpPr/>
          <p:nvPr/>
        </p:nvSpPr>
        <p:spPr>
          <a:xfrm>
            <a:off x="7974528" y="3167642"/>
            <a:ext cx="4007290" cy="3611849"/>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TextBox 46">
            <a:extLst>
              <a:ext uri="{FF2B5EF4-FFF2-40B4-BE49-F238E27FC236}">
                <a16:creationId xmlns:a16="http://schemas.microsoft.com/office/drawing/2014/main" id="{AED0517C-CD85-8B71-8539-38D8770D4FA2}"/>
              </a:ext>
            </a:extLst>
          </p:cNvPr>
          <p:cNvSpPr txBox="1"/>
          <p:nvPr/>
        </p:nvSpPr>
        <p:spPr>
          <a:xfrm>
            <a:off x="2957018" y="5375496"/>
            <a:ext cx="4379283" cy="1384995"/>
          </a:xfrm>
          <a:prstGeom prst="rect">
            <a:avLst/>
          </a:prstGeom>
          <a:noFill/>
        </p:spPr>
        <p:txBody>
          <a:bodyPr wrap="square" rtlCol="0">
            <a:spAutoFit/>
          </a:bodyPr>
          <a:lstStyle/>
          <a:p>
            <a:r>
              <a:rPr lang="en-US" sz="1200" b="1" dirty="0">
                <a:solidFill>
                  <a:schemeClr val="bg1"/>
                </a:solidFill>
              </a:rPr>
              <a:t>I</a:t>
            </a:r>
            <a:r>
              <a:rPr lang="en-CN" sz="1200" b="1" dirty="0">
                <a:solidFill>
                  <a:schemeClr val="bg1"/>
                </a:solidFill>
              </a:rPr>
              <a:t>dea 4</a:t>
            </a:r>
            <a:r>
              <a:rPr lang="en-CN" sz="1200" dirty="0">
                <a:solidFill>
                  <a:schemeClr val="bg1"/>
                </a:solidFill>
              </a:rPr>
              <a:t>: people are using public transportation, this piece show, the metro is full of people in morning when people are going to work. </a:t>
            </a:r>
            <a:r>
              <a:rPr lang="en-US" sz="1200" dirty="0">
                <a:solidFill>
                  <a:schemeClr val="bg1"/>
                </a:solidFill>
              </a:rPr>
              <a:t>I</a:t>
            </a:r>
            <a:r>
              <a:rPr lang="en-CN" sz="1200" dirty="0">
                <a:solidFill>
                  <a:schemeClr val="bg1"/>
                </a:solidFill>
              </a:rPr>
              <a:t>n the sketch is showing people’s face attached on the window it will be presented by painting, and glass placed in the front of the paint representing the door of the metro, and glue can be putted on the glass to present the liquid condensed. Because of the different temperature in and out of the metro. </a:t>
            </a:r>
          </a:p>
        </p:txBody>
      </p:sp>
      <p:sp>
        <p:nvSpPr>
          <p:cNvPr id="48" name="TextBox 47">
            <a:extLst>
              <a:ext uri="{FF2B5EF4-FFF2-40B4-BE49-F238E27FC236}">
                <a16:creationId xmlns:a16="http://schemas.microsoft.com/office/drawing/2014/main" id="{8979C46C-3F63-4E09-5984-A05EC0EE50D5}"/>
              </a:ext>
            </a:extLst>
          </p:cNvPr>
          <p:cNvSpPr txBox="1"/>
          <p:nvPr/>
        </p:nvSpPr>
        <p:spPr>
          <a:xfrm>
            <a:off x="10326416" y="3167641"/>
            <a:ext cx="1567928" cy="2123658"/>
          </a:xfrm>
          <a:prstGeom prst="rect">
            <a:avLst/>
          </a:prstGeom>
          <a:noFill/>
        </p:spPr>
        <p:txBody>
          <a:bodyPr wrap="square" rtlCol="0">
            <a:spAutoFit/>
          </a:bodyPr>
          <a:lstStyle/>
          <a:p>
            <a:r>
              <a:rPr lang="en-US" sz="1200" b="1" dirty="0">
                <a:solidFill>
                  <a:schemeClr val="bg1"/>
                </a:solidFill>
              </a:rPr>
              <a:t>I</a:t>
            </a:r>
            <a:r>
              <a:rPr lang="en-CN" sz="1200" b="1" dirty="0">
                <a:solidFill>
                  <a:schemeClr val="bg1"/>
                </a:solidFill>
              </a:rPr>
              <a:t>dea 5: </a:t>
            </a:r>
            <a:r>
              <a:rPr lang="en-CN" sz="1200" dirty="0">
                <a:solidFill>
                  <a:schemeClr val="bg1"/>
                </a:solidFill>
              </a:rPr>
              <a:t>3D composition of people working during the night, the work will never get the end, showing that in most of the company in china have a very extreme working load pushed on workers. </a:t>
            </a:r>
          </a:p>
        </p:txBody>
      </p:sp>
      <p:cxnSp>
        <p:nvCxnSpPr>
          <p:cNvPr id="50" name="Straight Connector 49">
            <a:extLst>
              <a:ext uri="{FF2B5EF4-FFF2-40B4-BE49-F238E27FC236}">
                <a16:creationId xmlns:a16="http://schemas.microsoft.com/office/drawing/2014/main" id="{49F6B011-43A4-7E3A-CEF5-A64BB8014C75}"/>
              </a:ext>
            </a:extLst>
          </p:cNvPr>
          <p:cNvCxnSpPr/>
          <p:nvPr/>
        </p:nvCxnSpPr>
        <p:spPr>
          <a:xfrm>
            <a:off x="3086750" y="1088022"/>
            <a:ext cx="0" cy="415923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3FF565-4B9C-EEBD-A961-5B86BB59A081}"/>
              </a:ext>
            </a:extLst>
          </p:cNvPr>
          <p:cNvCxnSpPr/>
          <p:nvPr/>
        </p:nvCxnSpPr>
        <p:spPr>
          <a:xfrm>
            <a:off x="5242152" y="1064468"/>
            <a:ext cx="0" cy="415923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36C3846-F4C1-9413-72B9-ECD4571E8164}"/>
              </a:ext>
            </a:extLst>
          </p:cNvPr>
          <p:cNvSpPr txBox="1"/>
          <p:nvPr/>
        </p:nvSpPr>
        <p:spPr>
          <a:xfrm>
            <a:off x="8050423" y="5289798"/>
            <a:ext cx="3855500" cy="1384995"/>
          </a:xfrm>
          <a:prstGeom prst="rect">
            <a:avLst/>
          </a:prstGeom>
          <a:noFill/>
        </p:spPr>
        <p:txBody>
          <a:bodyPr wrap="square" rtlCol="0">
            <a:spAutoFit/>
          </a:bodyPr>
          <a:lstStyle/>
          <a:p>
            <a:r>
              <a:rPr lang="en-US" sz="1200" dirty="0">
                <a:solidFill>
                  <a:schemeClr val="bg1"/>
                </a:solidFill>
              </a:rPr>
              <a:t>It will be represented by clay, the bell on the right angle of the sketch shows the emergency of these work should be done, but the paper is showing that after a work done there will be others and it will never end. With using 3D composition and putting the elements in a box, convey an idea of worker closed in a room with work that they would never be able to finish. </a:t>
            </a:r>
            <a:endParaRPr lang="en-CN" sz="1200" dirty="0">
              <a:solidFill>
                <a:schemeClr val="bg1"/>
              </a:solidFill>
            </a:endParaRPr>
          </a:p>
        </p:txBody>
      </p:sp>
      <p:pic>
        <p:nvPicPr>
          <p:cNvPr id="3" name="Picture 2" descr="A drawing of people in a room&#10;&#10;Description automatically generated">
            <a:extLst>
              <a:ext uri="{FF2B5EF4-FFF2-40B4-BE49-F238E27FC236}">
                <a16:creationId xmlns:a16="http://schemas.microsoft.com/office/drawing/2014/main" id="{656184A1-2BCA-5575-D1D8-EC9EA157C633}"/>
              </a:ext>
            </a:extLst>
          </p:cNvPr>
          <p:cNvPicPr>
            <a:picLocks noChangeAspect="1"/>
          </p:cNvPicPr>
          <p:nvPr/>
        </p:nvPicPr>
        <p:blipFill>
          <a:blip r:embed="rId3"/>
          <a:stretch>
            <a:fillRect/>
          </a:stretch>
        </p:blipFill>
        <p:spPr>
          <a:xfrm>
            <a:off x="664415" y="1137222"/>
            <a:ext cx="2211546" cy="1607684"/>
          </a:xfrm>
          <a:prstGeom prst="rect">
            <a:avLst/>
          </a:prstGeom>
        </p:spPr>
      </p:pic>
      <p:pic>
        <p:nvPicPr>
          <p:cNvPr id="6" name="Picture 5">
            <a:extLst>
              <a:ext uri="{FF2B5EF4-FFF2-40B4-BE49-F238E27FC236}">
                <a16:creationId xmlns:a16="http://schemas.microsoft.com/office/drawing/2014/main" id="{5023384C-365C-56EC-2012-F0C638275FBF}"/>
              </a:ext>
            </a:extLst>
          </p:cNvPr>
          <p:cNvPicPr>
            <a:picLocks noChangeAspect="1"/>
          </p:cNvPicPr>
          <p:nvPr/>
        </p:nvPicPr>
        <p:blipFill>
          <a:blip r:embed="rId4"/>
          <a:stretch>
            <a:fillRect/>
          </a:stretch>
        </p:blipFill>
        <p:spPr>
          <a:xfrm>
            <a:off x="3232928" y="1137222"/>
            <a:ext cx="1940715" cy="1283806"/>
          </a:xfrm>
          <a:prstGeom prst="rect">
            <a:avLst/>
          </a:prstGeom>
        </p:spPr>
      </p:pic>
      <p:pic>
        <p:nvPicPr>
          <p:cNvPr id="10" name="Picture 9" descr="A drawing of a person on a table&#10;&#10;Description automatically generated">
            <a:extLst>
              <a:ext uri="{FF2B5EF4-FFF2-40B4-BE49-F238E27FC236}">
                <a16:creationId xmlns:a16="http://schemas.microsoft.com/office/drawing/2014/main" id="{7EECF78A-E09D-AAFD-FC8D-BFF36D161764}"/>
              </a:ext>
            </a:extLst>
          </p:cNvPr>
          <p:cNvPicPr>
            <a:picLocks noChangeAspect="1"/>
          </p:cNvPicPr>
          <p:nvPr/>
        </p:nvPicPr>
        <p:blipFill>
          <a:blip r:embed="rId5"/>
          <a:stretch>
            <a:fillRect/>
          </a:stretch>
        </p:blipFill>
        <p:spPr>
          <a:xfrm>
            <a:off x="5368663" y="1090112"/>
            <a:ext cx="2263530" cy="1509020"/>
          </a:xfrm>
          <a:prstGeom prst="rect">
            <a:avLst/>
          </a:prstGeom>
        </p:spPr>
      </p:pic>
      <p:pic>
        <p:nvPicPr>
          <p:cNvPr id="14" name="Picture 13" descr="A drawing of a person&#10;&#10;Description automatically generated">
            <a:extLst>
              <a:ext uri="{FF2B5EF4-FFF2-40B4-BE49-F238E27FC236}">
                <a16:creationId xmlns:a16="http://schemas.microsoft.com/office/drawing/2014/main" id="{9B3DC460-7C6E-2DB6-6264-A71BF2218D55}"/>
              </a:ext>
            </a:extLst>
          </p:cNvPr>
          <p:cNvPicPr>
            <a:picLocks noChangeAspect="1"/>
          </p:cNvPicPr>
          <p:nvPr/>
        </p:nvPicPr>
        <p:blipFill>
          <a:blip r:embed="rId6"/>
          <a:stretch>
            <a:fillRect/>
          </a:stretch>
        </p:blipFill>
        <p:spPr>
          <a:xfrm>
            <a:off x="543547" y="5097474"/>
            <a:ext cx="2480520" cy="1569660"/>
          </a:xfrm>
          <a:prstGeom prst="rect">
            <a:avLst/>
          </a:prstGeom>
        </p:spPr>
      </p:pic>
      <p:pic>
        <p:nvPicPr>
          <p:cNvPr id="19" name="Picture 18" descr="A drawing of a person lying down&#10;&#10;Description automatically generated">
            <a:extLst>
              <a:ext uri="{FF2B5EF4-FFF2-40B4-BE49-F238E27FC236}">
                <a16:creationId xmlns:a16="http://schemas.microsoft.com/office/drawing/2014/main" id="{B3966735-EC89-F7BB-6899-1C4F8DCED933}"/>
              </a:ext>
            </a:extLst>
          </p:cNvPr>
          <p:cNvPicPr>
            <a:picLocks noChangeAspect="1"/>
          </p:cNvPicPr>
          <p:nvPr/>
        </p:nvPicPr>
        <p:blipFill>
          <a:blip r:embed="rId7"/>
          <a:stretch>
            <a:fillRect/>
          </a:stretch>
        </p:blipFill>
        <p:spPr>
          <a:xfrm>
            <a:off x="8038844" y="3350565"/>
            <a:ext cx="2287572" cy="1623001"/>
          </a:xfrm>
          <a:prstGeom prst="rect">
            <a:avLst/>
          </a:prstGeom>
        </p:spPr>
      </p:pic>
      <p:pic>
        <p:nvPicPr>
          <p:cNvPr id="22" name="Picture 21" descr="A person on a boat with birds on it&#10;&#10;Description automatically generated">
            <a:extLst>
              <a:ext uri="{FF2B5EF4-FFF2-40B4-BE49-F238E27FC236}">
                <a16:creationId xmlns:a16="http://schemas.microsoft.com/office/drawing/2014/main" id="{B8652DAF-E9C9-84B0-7D12-882C226D5097}"/>
              </a:ext>
            </a:extLst>
          </p:cNvPr>
          <p:cNvPicPr>
            <a:picLocks noChangeAspect="1"/>
          </p:cNvPicPr>
          <p:nvPr/>
        </p:nvPicPr>
        <p:blipFill>
          <a:blip r:embed="rId8"/>
          <a:stretch>
            <a:fillRect/>
          </a:stretch>
        </p:blipFill>
        <p:spPr>
          <a:xfrm>
            <a:off x="3593374" y="4385728"/>
            <a:ext cx="1450588" cy="1087823"/>
          </a:xfrm>
          <a:prstGeom prst="rect">
            <a:avLst/>
          </a:prstGeom>
        </p:spPr>
      </p:pic>
      <p:pic>
        <p:nvPicPr>
          <p:cNvPr id="3074" name="Picture 2" descr="Wholesale price computing electronic balance scale for supermarket weighing  From m.alibaba.com">
            <a:extLst>
              <a:ext uri="{FF2B5EF4-FFF2-40B4-BE49-F238E27FC236}">
                <a16:creationId xmlns:a16="http://schemas.microsoft.com/office/drawing/2014/main" id="{1EBAF8A5-BCBD-B4B9-9D31-91CB1FDF7CD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6685" b="14232"/>
          <a:stretch/>
        </p:blipFill>
        <p:spPr bwMode="auto">
          <a:xfrm>
            <a:off x="6682840" y="4569479"/>
            <a:ext cx="1042679" cy="72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3213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F26477-1101-D566-FD7F-1521FCCFB764}"/>
              </a:ext>
            </a:extLst>
          </p:cNvPr>
          <p:cNvSpPr/>
          <p:nvPr/>
        </p:nvSpPr>
        <p:spPr>
          <a:xfrm>
            <a:off x="389053" y="208584"/>
            <a:ext cx="11592765" cy="637124"/>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sz="2800" dirty="0">
                <a:ln>
                  <a:solidFill>
                    <a:sysClr val="windowText" lastClr="000000"/>
                  </a:solidFill>
                </a:ln>
                <a:solidFill>
                  <a:sysClr val="windowText" lastClr="000000"/>
                </a:solidFill>
              </a:rPr>
              <a:t>ARTIST RESEARCH </a:t>
            </a:r>
          </a:p>
        </p:txBody>
      </p:sp>
      <p:pic>
        <p:nvPicPr>
          <p:cNvPr id="2" name="Content Placeholder 3">
            <a:extLst>
              <a:ext uri="{FF2B5EF4-FFF2-40B4-BE49-F238E27FC236}">
                <a16:creationId xmlns:a16="http://schemas.microsoft.com/office/drawing/2014/main" id="{52F43D67-5BBF-1A58-0C52-2FBD9FE783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087" y="1558977"/>
            <a:ext cx="2844645" cy="2210937"/>
          </a:xfrm>
          <a:prstGeom prst="rect">
            <a:avLst/>
          </a:prstGeom>
        </p:spPr>
      </p:pic>
      <p:pic>
        <p:nvPicPr>
          <p:cNvPr id="5" name="Picture 1" descr="I Have No Other Choice': Holocaust Survivor Relinquishes Her Claim to a  Looted Camille Pissarro Painting">
            <a:extLst>
              <a:ext uri="{FF2B5EF4-FFF2-40B4-BE49-F238E27FC236}">
                <a16:creationId xmlns:a16="http://schemas.microsoft.com/office/drawing/2014/main" id="{6DDCB0BF-8228-48F5-D088-84A715E6C077}"/>
              </a:ext>
            </a:extLst>
          </p:cNvPr>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6656219" y="3647430"/>
            <a:ext cx="2155271" cy="252806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49FC04B-9D1F-2FFB-40E3-1FED1E1323BF}"/>
              </a:ext>
            </a:extLst>
          </p:cNvPr>
          <p:cNvSpPr/>
          <p:nvPr/>
        </p:nvSpPr>
        <p:spPr>
          <a:xfrm>
            <a:off x="389053" y="1147155"/>
            <a:ext cx="5846856" cy="3059084"/>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CN" sz="2800" dirty="0">
              <a:ln>
                <a:solidFill>
                  <a:sysClr val="windowText" lastClr="000000"/>
                </a:solidFill>
              </a:ln>
              <a:solidFill>
                <a:sysClr val="windowText" lastClr="000000"/>
              </a:solidFill>
            </a:endParaRPr>
          </a:p>
        </p:txBody>
      </p:sp>
      <p:sp>
        <p:nvSpPr>
          <p:cNvPr id="9" name="Rectangle 8">
            <a:extLst>
              <a:ext uri="{FF2B5EF4-FFF2-40B4-BE49-F238E27FC236}">
                <a16:creationId xmlns:a16="http://schemas.microsoft.com/office/drawing/2014/main" id="{0C6D2024-CF89-2024-2351-A47E63A6733C}"/>
              </a:ext>
            </a:extLst>
          </p:cNvPr>
          <p:cNvSpPr/>
          <p:nvPr/>
        </p:nvSpPr>
        <p:spPr>
          <a:xfrm>
            <a:off x="6526514" y="3429000"/>
            <a:ext cx="5455304" cy="3059084"/>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CN" sz="2800" dirty="0">
              <a:ln>
                <a:solidFill>
                  <a:sysClr val="windowText" lastClr="000000"/>
                </a:solidFill>
              </a:ln>
              <a:solidFill>
                <a:sysClr val="windowText" lastClr="000000"/>
              </a:solidFill>
            </a:endParaRPr>
          </a:p>
        </p:txBody>
      </p:sp>
      <p:sp>
        <p:nvSpPr>
          <p:cNvPr id="10" name="TextBox 9">
            <a:extLst>
              <a:ext uri="{FF2B5EF4-FFF2-40B4-BE49-F238E27FC236}">
                <a16:creationId xmlns:a16="http://schemas.microsoft.com/office/drawing/2014/main" id="{F2628B35-EDA6-354F-CABF-CFA5EBBB58A8}"/>
              </a:ext>
            </a:extLst>
          </p:cNvPr>
          <p:cNvSpPr txBox="1"/>
          <p:nvPr/>
        </p:nvSpPr>
        <p:spPr>
          <a:xfrm>
            <a:off x="314432" y="4402647"/>
            <a:ext cx="5622133" cy="2308324"/>
          </a:xfrm>
          <a:prstGeom prst="rect">
            <a:avLst/>
          </a:prstGeom>
          <a:noFill/>
        </p:spPr>
        <p:txBody>
          <a:bodyPr wrap="square" rtlCol="0">
            <a:spAutoFit/>
          </a:bodyPr>
          <a:lstStyle/>
          <a:p>
            <a:r>
              <a:rPr lang="en-US" sz="1200" dirty="0">
                <a:effectLst/>
                <a:latin typeface="Calibri" panose="020F0502020204030204" pitchFamily="34" charset="0"/>
                <a:ea typeface="DengXian" panose="02010600030101010101" pitchFamily="2" charset="-122"/>
                <a:cs typeface="Times New Roman" panose="02020603050405020304" pitchFamily="18" charset="0"/>
              </a:rPr>
              <a:t>At first glance you will see a woman with a hay folk in the center of the painting, she is working, her hay folk is pointing down, she is making haystack. There are many haystacks in the foreground of the painting, they are represented with many different colors doted, the main color of the stacks is dark. There is also another person squat in the foreground, compared with the women in the center the person squat at the angle is less detailed, the person at the angle cannot be observed in the first glance. There are also other people in the mid ground you can see two people on the right hand side of the paint they on of the people is standing next to the haystack and there is another person standing at the top of the haystack, those two people might collaborate for managing the haystack. Background we can also see some people and haystacks, the size of these people is much smaller because they are distanced. We can also see there is mountains and sky, it takes a weight of 1/4 about the whole painting. </a:t>
            </a:r>
            <a:endParaRPr lang="en-CN" sz="1000" dirty="0">
              <a:solidFill>
                <a:schemeClr val="bg1"/>
              </a:solidFill>
            </a:endParaRPr>
          </a:p>
        </p:txBody>
      </p:sp>
      <p:sp>
        <p:nvSpPr>
          <p:cNvPr id="11" name="TextBox 10">
            <a:extLst>
              <a:ext uri="{FF2B5EF4-FFF2-40B4-BE49-F238E27FC236}">
                <a16:creationId xmlns:a16="http://schemas.microsoft.com/office/drawing/2014/main" id="{2DEB13BA-C512-9B17-933A-B4634AAD7F6C}"/>
              </a:ext>
            </a:extLst>
          </p:cNvPr>
          <p:cNvSpPr txBox="1"/>
          <p:nvPr/>
        </p:nvSpPr>
        <p:spPr>
          <a:xfrm>
            <a:off x="6656219" y="1300525"/>
            <a:ext cx="5455304" cy="1815882"/>
          </a:xfrm>
          <a:prstGeom prst="rect">
            <a:avLst/>
          </a:prstGeom>
          <a:noFill/>
        </p:spPr>
        <p:txBody>
          <a:bodyPr wrap="square" rtlCol="0">
            <a:spAutoFit/>
          </a:bodyPr>
          <a:lstStyle/>
          <a:p>
            <a:r>
              <a:rPr lang="en-CN" sz="1600" dirty="0">
                <a:solidFill>
                  <a:srgbClr val="333333"/>
                </a:solidFill>
                <a:effectLst/>
                <a:latin typeface="Calibri" panose="020F0502020204030204" pitchFamily="34" charset="0"/>
                <a:ea typeface="SimSun" panose="02010600030101010101" pitchFamily="2" charset="-122"/>
              </a:rPr>
              <a:t>I leaned that women are the main work force in the time, even for things like harvest. From the research I find out that the industrialization happened before these paintings are being done, but in the painting, we don’t observe many signs of machine or factories. We can know that the true lifestyle at the county side of north France. They are not affected by the industrialization, so the pace of living was still tranquil. </a:t>
            </a:r>
            <a:endParaRPr lang="en-CN" sz="1100" dirty="0">
              <a:solidFill>
                <a:schemeClr val="bg1"/>
              </a:solidFill>
            </a:endParaRPr>
          </a:p>
        </p:txBody>
      </p:sp>
      <p:sp>
        <p:nvSpPr>
          <p:cNvPr id="13" name="TextBox 12">
            <a:extLst>
              <a:ext uri="{FF2B5EF4-FFF2-40B4-BE49-F238E27FC236}">
                <a16:creationId xmlns:a16="http://schemas.microsoft.com/office/drawing/2014/main" id="{7D5CF782-CFC8-3FCA-852D-B16F721B4DD6}"/>
              </a:ext>
            </a:extLst>
          </p:cNvPr>
          <p:cNvSpPr txBox="1"/>
          <p:nvPr/>
        </p:nvSpPr>
        <p:spPr>
          <a:xfrm>
            <a:off x="8811490" y="3588936"/>
            <a:ext cx="3300033" cy="2739211"/>
          </a:xfrm>
          <a:prstGeom prst="rect">
            <a:avLst/>
          </a:prstGeom>
          <a:noFill/>
        </p:spPr>
        <p:txBody>
          <a:bodyPr wrap="square" rtlCol="0">
            <a:spAutoFit/>
          </a:bodyPr>
          <a:lstStyle/>
          <a:p>
            <a:r>
              <a:rPr lang="en-US" sz="1600" dirty="0">
                <a:solidFill>
                  <a:srgbClr val="333333"/>
                </a:solidFill>
                <a:effectLst/>
                <a:latin typeface="Calibri" panose="020F0502020204030204" pitchFamily="34" charset="0"/>
                <a:ea typeface="Times New Roman" panose="02020603050405020304" pitchFamily="18" charset="0"/>
              </a:rPr>
              <a:t>Pissarro’s intention of painting the life of peasant, we also say the lower-class people, is to educate the public in realistic setting without any idealization in his paintings. At the time he’s clients are so-called the upper-class people. There is no political message in his painting, but just humble subjects of common life to be seen by the rich people. </a:t>
            </a:r>
            <a:endParaRPr lang="en-CN" sz="1600" dirty="0">
              <a:effectLst/>
              <a:latin typeface="Times New Roman" panose="02020603050405020304" pitchFamily="18" charset="0"/>
              <a:ea typeface="Times New Roman" panose="02020603050405020304" pitchFamily="18" charset="0"/>
            </a:endParaRPr>
          </a:p>
          <a:p>
            <a:endParaRPr lang="en-CN" sz="1100" dirty="0">
              <a:solidFill>
                <a:schemeClr val="bg1"/>
              </a:solidFill>
            </a:endParaRPr>
          </a:p>
        </p:txBody>
      </p:sp>
      <p:sp>
        <p:nvSpPr>
          <p:cNvPr id="15" name="TextBox 14">
            <a:extLst>
              <a:ext uri="{FF2B5EF4-FFF2-40B4-BE49-F238E27FC236}">
                <a16:creationId xmlns:a16="http://schemas.microsoft.com/office/drawing/2014/main" id="{8F8C718C-B8EA-427B-F843-AD118977A80C}"/>
              </a:ext>
            </a:extLst>
          </p:cNvPr>
          <p:cNvSpPr txBox="1"/>
          <p:nvPr/>
        </p:nvSpPr>
        <p:spPr>
          <a:xfrm>
            <a:off x="3741210" y="1354408"/>
            <a:ext cx="2494699" cy="2308324"/>
          </a:xfrm>
          <a:prstGeom prst="rect">
            <a:avLst/>
          </a:prstGeom>
          <a:noFill/>
        </p:spPr>
        <p:txBody>
          <a:bodyPr wrap="square" rtlCol="0">
            <a:spAutoFit/>
          </a:bodyPr>
          <a:lstStyle/>
          <a:p>
            <a:r>
              <a:rPr lang="en-CN" sz="1600" dirty="0">
                <a:effectLst/>
                <a:latin typeface="Calibri" panose="020F0502020204030204" pitchFamily="34" charset="0"/>
                <a:ea typeface="Calibri" panose="020F0502020204030204" pitchFamily="34" charset="0"/>
              </a:rPr>
              <a:t> </a:t>
            </a:r>
            <a:r>
              <a:rPr lang="en-US" sz="1600" dirty="0">
                <a:effectLst/>
                <a:latin typeface="Calibri" panose="020F0502020204030204" pitchFamily="34" charset="0"/>
                <a:ea typeface="Calibri" panose="020F0502020204030204" pitchFamily="34" charset="0"/>
              </a:rPr>
              <a:t>I</a:t>
            </a:r>
            <a:r>
              <a:rPr lang="en-CN" sz="1600" dirty="0">
                <a:effectLst/>
                <a:latin typeface="Calibri" panose="020F0502020204030204" pitchFamily="34" charset="0"/>
                <a:ea typeface="Calibri" panose="020F0502020204030204" pitchFamily="34" charset="0"/>
              </a:rPr>
              <a:t> chose the artworks made by Camille Pissarro, with a central theme of life of the peasant women during his time (1880-1900), especially focus on the harvest season, the most important time for people every year. </a:t>
            </a:r>
            <a:endParaRPr lang="en-CN" sz="1100" dirty="0">
              <a:solidFill>
                <a:schemeClr val="bg1"/>
              </a:solidFill>
            </a:endParaRPr>
          </a:p>
        </p:txBody>
      </p:sp>
    </p:spTree>
    <p:extLst>
      <p:ext uri="{BB962C8B-B14F-4D97-AF65-F5344CB8AC3E}">
        <p14:creationId xmlns:p14="http://schemas.microsoft.com/office/powerpoint/2010/main" val="2106047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EADB"/>
        </a:solidFill>
        <a:effectLst/>
      </p:bgPr>
    </p:bg>
    <p:spTree>
      <p:nvGrpSpPr>
        <p:cNvPr id="1" name=""/>
        <p:cNvGrpSpPr/>
        <p:nvPr/>
      </p:nvGrpSpPr>
      <p:grpSpPr>
        <a:xfrm>
          <a:off x="0" y="0"/>
          <a:ext cx="0" cy="0"/>
          <a:chOff x="0" y="0"/>
          <a:chExt cx="0" cy="0"/>
        </a:xfrm>
      </p:grpSpPr>
      <p:pic>
        <p:nvPicPr>
          <p:cNvPr id="14" name="Content Placeholder 13" descr="A screenshot of a tablet&#10;&#10;Description automatically generated">
            <a:extLst>
              <a:ext uri="{FF2B5EF4-FFF2-40B4-BE49-F238E27FC236}">
                <a16:creationId xmlns:a16="http://schemas.microsoft.com/office/drawing/2014/main" id="{8F68046B-F4F1-D5FC-124C-F606193A1414}"/>
              </a:ext>
            </a:extLst>
          </p:cNvPr>
          <p:cNvPicPr>
            <a:picLocks noGrp="1" noChangeAspect="1"/>
          </p:cNvPicPr>
          <p:nvPr>
            <p:ph idx="1"/>
          </p:nvPr>
        </p:nvPicPr>
        <p:blipFill>
          <a:blip r:embed="rId2"/>
          <a:stretch>
            <a:fillRect/>
          </a:stretch>
        </p:blipFill>
        <p:spPr>
          <a:xfrm>
            <a:off x="389053" y="1066559"/>
            <a:ext cx="3516609" cy="5033962"/>
          </a:xfrm>
        </p:spPr>
      </p:pic>
      <p:sp>
        <p:nvSpPr>
          <p:cNvPr id="4" name="Rectangle 3">
            <a:extLst>
              <a:ext uri="{FF2B5EF4-FFF2-40B4-BE49-F238E27FC236}">
                <a16:creationId xmlns:a16="http://schemas.microsoft.com/office/drawing/2014/main" id="{3FF26477-1101-D566-FD7F-1521FCCFB764}"/>
              </a:ext>
            </a:extLst>
          </p:cNvPr>
          <p:cNvSpPr/>
          <p:nvPr/>
        </p:nvSpPr>
        <p:spPr>
          <a:xfrm>
            <a:off x="389053" y="208584"/>
            <a:ext cx="11592765" cy="637124"/>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sz="2800" dirty="0">
                <a:ln>
                  <a:solidFill>
                    <a:sysClr val="windowText" lastClr="000000"/>
                  </a:solidFill>
                </a:ln>
                <a:solidFill>
                  <a:sysClr val="windowText" lastClr="000000"/>
                </a:solidFill>
              </a:rPr>
              <a:t>PROCESSING </a:t>
            </a:r>
          </a:p>
        </p:txBody>
      </p:sp>
      <p:sp>
        <p:nvSpPr>
          <p:cNvPr id="15" name="TextBox 14">
            <a:extLst>
              <a:ext uri="{FF2B5EF4-FFF2-40B4-BE49-F238E27FC236}">
                <a16:creationId xmlns:a16="http://schemas.microsoft.com/office/drawing/2014/main" id="{25105833-5822-9074-F38B-8ABF5D8CA3BC}"/>
              </a:ext>
            </a:extLst>
          </p:cNvPr>
          <p:cNvSpPr txBox="1"/>
          <p:nvPr/>
        </p:nvSpPr>
        <p:spPr>
          <a:xfrm>
            <a:off x="3905662" y="1066559"/>
            <a:ext cx="4014951" cy="646331"/>
          </a:xfrm>
          <a:prstGeom prst="rect">
            <a:avLst/>
          </a:prstGeom>
          <a:noFill/>
        </p:spPr>
        <p:txBody>
          <a:bodyPr wrap="square" rtlCol="0">
            <a:spAutoFit/>
          </a:bodyPr>
          <a:lstStyle/>
          <a:p>
            <a:r>
              <a:rPr lang="en-US" sz="1200" dirty="0"/>
              <a:t>Two different composition for the forth idea and two different composition for the fifth idea, finally we chose the idea that the worker is sitting in front of the computer working. </a:t>
            </a:r>
            <a:endParaRPr lang="en-CN" sz="1200" dirty="0"/>
          </a:p>
        </p:txBody>
      </p:sp>
      <p:pic>
        <p:nvPicPr>
          <p:cNvPr id="17" name="Picture 16" descr="A wire on a computer&#10;&#10;Description automatically generated">
            <a:extLst>
              <a:ext uri="{FF2B5EF4-FFF2-40B4-BE49-F238E27FC236}">
                <a16:creationId xmlns:a16="http://schemas.microsoft.com/office/drawing/2014/main" id="{9252C7AE-706D-6205-9ABA-ABFEC1753A0A}"/>
              </a:ext>
            </a:extLst>
          </p:cNvPr>
          <p:cNvPicPr>
            <a:picLocks noChangeAspect="1"/>
          </p:cNvPicPr>
          <p:nvPr/>
        </p:nvPicPr>
        <p:blipFill>
          <a:blip r:embed="rId3"/>
          <a:stretch>
            <a:fillRect/>
          </a:stretch>
        </p:blipFill>
        <p:spPr>
          <a:xfrm>
            <a:off x="3982173" y="1815403"/>
            <a:ext cx="1210671" cy="1613597"/>
          </a:xfrm>
          <a:prstGeom prst="rect">
            <a:avLst/>
          </a:prstGeom>
        </p:spPr>
      </p:pic>
      <p:pic>
        <p:nvPicPr>
          <p:cNvPr id="19" name="Picture 18" descr="A hand holding a paper model&#10;&#10;Description automatically generated">
            <a:extLst>
              <a:ext uri="{FF2B5EF4-FFF2-40B4-BE49-F238E27FC236}">
                <a16:creationId xmlns:a16="http://schemas.microsoft.com/office/drawing/2014/main" id="{BAAB7F73-2B40-45FF-8166-5A1E0E448221}"/>
              </a:ext>
            </a:extLst>
          </p:cNvPr>
          <p:cNvPicPr>
            <a:picLocks noChangeAspect="1"/>
          </p:cNvPicPr>
          <p:nvPr/>
        </p:nvPicPr>
        <p:blipFill>
          <a:blip r:embed="rId4"/>
          <a:stretch>
            <a:fillRect/>
          </a:stretch>
        </p:blipFill>
        <p:spPr>
          <a:xfrm>
            <a:off x="5270303" y="1819805"/>
            <a:ext cx="1210671" cy="1613597"/>
          </a:xfrm>
          <a:prstGeom prst="rect">
            <a:avLst/>
          </a:prstGeom>
        </p:spPr>
      </p:pic>
      <p:pic>
        <p:nvPicPr>
          <p:cNvPr id="21" name="Picture 20" descr="A hand holding a white object with wires&#10;&#10;Description automatically generated">
            <a:extLst>
              <a:ext uri="{FF2B5EF4-FFF2-40B4-BE49-F238E27FC236}">
                <a16:creationId xmlns:a16="http://schemas.microsoft.com/office/drawing/2014/main" id="{930E2884-33FF-CF1D-7687-08B71FD4F8DB}"/>
              </a:ext>
            </a:extLst>
          </p:cNvPr>
          <p:cNvPicPr>
            <a:picLocks noChangeAspect="1"/>
          </p:cNvPicPr>
          <p:nvPr/>
        </p:nvPicPr>
        <p:blipFill>
          <a:blip r:embed="rId5"/>
          <a:stretch>
            <a:fillRect/>
          </a:stretch>
        </p:blipFill>
        <p:spPr>
          <a:xfrm>
            <a:off x="6566488" y="1815403"/>
            <a:ext cx="1222630" cy="1629536"/>
          </a:xfrm>
          <a:prstGeom prst="rect">
            <a:avLst/>
          </a:prstGeom>
        </p:spPr>
      </p:pic>
      <p:pic>
        <p:nvPicPr>
          <p:cNvPr id="23" name="Picture 22" descr="A person holding a white sculpture&#10;&#10;Description automatically generated">
            <a:extLst>
              <a:ext uri="{FF2B5EF4-FFF2-40B4-BE49-F238E27FC236}">
                <a16:creationId xmlns:a16="http://schemas.microsoft.com/office/drawing/2014/main" id="{C62BB63D-C3F4-6396-F4F8-302CA374D600}"/>
              </a:ext>
            </a:extLst>
          </p:cNvPr>
          <p:cNvPicPr>
            <a:picLocks noChangeAspect="1"/>
          </p:cNvPicPr>
          <p:nvPr/>
        </p:nvPicPr>
        <p:blipFill>
          <a:blip r:embed="rId6"/>
          <a:stretch>
            <a:fillRect/>
          </a:stretch>
        </p:blipFill>
        <p:spPr>
          <a:xfrm rot="5400000">
            <a:off x="3780236" y="3733450"/>
            <a:ext cx="1613597" cy="1209723"/>
          </a:xfrm>
          <a:prstGeom prst="rect">
            <a:avLst/>
          </a:prstGeom>
        </p:spPr>
      </p:pic>
      <p:pic>
        <p:nvPicPr>
          <p:cNvPr id="25" name="Picture 24" descr="A hand holding a white sculpture&#10;&#10;Description automatically generated">
            <a:extLst>
              <a:ext uri="{FF2B5EF4-FFF2-40B4-BE49-F238E27FC236}">
                <a16:creationId xmlns:a16="http://schemas.microsoft.com/office/drawing/2014/main" id="{19F51EF5-A0E7-B9A1-25CF-1A6C8D01E980}"/>
              </a:ext>
            </a:extLst>
          </p:cNvPr>
          <p:cNvPicPr>
            <a:picLocks noChangeAspect="1"/>
          </p:cNvPicPr>
          <p:nvPr/>
        </p:nvPicPr>
        <p:blipFill>
          <a:blip r:embed="rId7"/>
          <a:stretch>
            <a:fillRect/>
          </a:stretch>
        </p:blipFill>
        <p:spPr>
          <a:xfrm>
            <a:off x="5268407" y="3531513"/>
            <a:ext cx="1210671" cy="1613597"/>
          </a:xfrm>
          <a:prstGeom prst="rect">
            <a:avLst/>
          </a:prstGeom>
        </p:spPr>
      </p:pic>
      <p:sp>
        <p:nvSpPr>
          <p:cNvPr id="26" name="TextBox 25">
            <a:extLst>
              <a:ext uri="{FF2B5EF4-FFF2-40B4-BE49-F238E27FC236}">
                <a16:creationId xmlns:a16="http://schemas.microsoft.com/office/drawing/2014/main" id="{D8AC7B23-7188-AFC7-5AB8-B0A957353A0C}"/>
              </a:ext>
            </a:extLst>
          </p:cNvPr>
          <p:cNvSpPr txBox="1"/>
          <p:nvPr/>
        </p:nvSpPr>
        <p:spPr>
          <a:xfrm>
            <a:off x="6567436" y="3583540"/>
            <a:ext cx="1353177" cy="1754326"/>
          </a:xfrm>
          <a:prstGeom prst="rect">
            <a:avLst/>
          </a:prstGeom>
          <a:noFill/>
        </p:spPr>
        <p:txBody>
          <a:bodyPr wrap="square" rtlCol="0">
            <a:spAutoFit/>
          </a:bodyPr>
          <a:lstStyle/>
          <a:p>
            <a:r>
              <a:rPr lang="en-US" sz="1200" dirty="0"/>
              <a:t>F</a:t>
            </a:r>
            <a:r>
              <a:rPr lang="en-CN" sz="1200" dirty="0"/>
              <a:t>or mantian the human structure </a:t>
            </a:r>
            <a:r>
              <a:rPr lang="en-US" sz="1200" dirty="0"/>
              <a:t>I</a:t>
            </a:r>
            <a:r>
              <a:rPr lang="en-CN" sz="1200" dirty="0"/>
              <a:t> used </a:t>
            </a:r>
            <a:r>
              <a:rPr lang="zh-CN" altLang="en-US" sz="1200" dirty="0"/>
              <a:t> </a:t>
            </a:r>
            <a:r>
              <a:rPr lang="en-US" altLang="zh-CN" sz="1200" dirty="0"/>
              <a:t>wire to make the neck, the back, and the legs of the person, I used another wire to make the hand base. </a:t>
            </a:r>
            <a:endParaRPr lang="en-CN" sz="1200" dirty="0"/>
          </a:p>
        </p:txBody>
      </p:sp>
      <p:sp>
        <p:nvSpPr>
          <p:cNvPr id="27" name="TextBox 26">
            <a:extLst>
              <a:ext uri="{FF2B5EF4-FFF2-40B4-BE49-F238E27FC236}">
                <a16:creationId xmlns:a16="http://schemas.microsoft.com/office/drawing/2014/main" id="{08DD492D-10FD-C69F-3806-ECD738511845}"/>
              </a:ext>
            </a:extLst>
          </p:cNvPr>
          <p:cNvSpPr txBox="1"/>
          <p:nvPr/>
        </p:nvSpPr>
        <p:spPr>
          <a:xfrm>
            <a:off x="3938387" y="5209407"/>
            <a:ext cx="3850731" cy="1200329"/>
          </a:xfrm>
          <a:prstGeom prst="rect">
            <a:avLst/>
          </a:prstGeom>
          <a:noFill/>
        </p:spPr>
        <p:txBody>
          <a:bodyPr wrap="square" rtlCol="0">
            <a:spAutoFit/>
          </a:bodyPr>
          <a:lstStyle/>
          <a:p>
            <a:r>
              <a:rPr lang="en-US" sz="1200" dirty="0"/>
              <a:t>I</a:t>
            </a:r>
            <a:r>
              <a:rPr lang="en-CN" sz="1200" dirty="0"/>
              <a:t> used the clay to cover the wire structure, </a:t>
            </a:r>
            <a:r>
              <a:rPr lang="en-US" sz="1200" dirty="0"/>
              <a:t>after covering all the wires. I smooth the surface of the clay to create more details, his cloth, his hand, his toes and his fingers. </a:t>
            </a:r>
            <a:endParaRPr lang="en-CN" sz="1200" dirty="0"/>
          </a:p>
          <a:p>
            <a:r>
              <a:rPr lang="en-US" sz="1200" dirty="0"/>
              <a:t>I</a:t>
            </a:r>
            <a:r>
              <a:rPr lang="en-CN" sz="1200" dirty="0"/>
              <a:t>n the process of making the body the head, the clay often dryout so </a:t>
            </a:r>
            <a:r>
              <a:rPr lang="en-US" sz="1200" dirty="0"/>
              <a:t>I</a:t>
            </a:r>
            <a:r>
              <a:rPr lang="en-CN" sz="1200" dirty="0"/>
              <a:t> put little water to be able to work on it,  tooked a long time to make the body of the person . </a:t>
            </a:r>
            <a:endParaRPr lang="en-US" sz="1200" dirty="0"/>
          </a:p>
        </p:txBody>
      </p:sp>
      <p:pic>
        <p:nvPicPr>
          <p:cNvPr id="29" name="Picture 28" descr="A hand holding a white plastic figure&#10;&#10;Description automatically generated">
            <a:extLst>
              <a:ext uri="{FF2B5EF4-FFF2-40B4-BE49-F238E27FC236}">
                <a16:creationId xmlns:a16="http://schemas.microsoft.com/office/drawing/2014/main" id="{F9101177-7147-5217-477C-412CB9FB4F37}"/>
              </a:ext>
            </a:extLst>
          </p:cNvPr>
          <p:cNvPicPr>
            <a:picLocks noChangeAspect="1"/>
          </p:cNvPicPr>
          <p:nvPr/>
        </p:nvPicPr>
        <p:blipFill>
          <a:blip r:embed="rId8"/>
          <a:stretch>
            <a:fillRect/>
          </a:stretch>
        </p:blipFill>
        <p:spPr>
          <a:xfrm rot="5400000">
            <a:off x="7681239" y="1341960"/>
            <a:ext cx="1541721" cy="1154935"/>
          </a:xfrm>
          <a:prstGeom prst="rect">
            <a:avLst/>
          </a:prstGeom>
        </p:spPr>
      </p:pic>
      <p:pic>
        <p:nvPicPr>
          <p:cNvPr id="31" name="Picture 30" descr="A white balloon with a long thin line&#10;&#10;Description automatically generated with medium confidence">
            <a:extLst>
              <a:ext uri="{FF2B5EF4-FFF2-40B4-BE49-F238E27FC236}">
                <a16:creationId xmlns:a16="http://schemas.microsoft.com/office/drawing/2014/main" id="{70FD598C-1151-59AF-361D-3AEF7F29B34C}"/>
              </a:ext>
            </a:extLst>
          </p:cNvPr>
          <p:cNvPicPr>
            <a:picLocks noChangeAspect="1"/>
          </p:cNvPicPr>
          <p:nvPr/>
        </p:nvPicPr>
        <p:blipFill>
          <a:blip r:embed="rId9"/>
          <a:stretch>
            <a:fillRect/>
          </a:stretch>
        </p:blipFill>
        <p:spPr>
          <a:xfrm>
            <a:off x="9189334" y="1132183"/>
            <a:ext cx="434659" cy="1541721"/>
          </a:xfrm>
          <a:prstGeom prst="rect">
            <a:avLst/>
          </a:prstGeom>
        </p:spPr>
      </p:pic>
      <p:pic>
        <p:nvPicPr>
          <p:cNvPr id="33" name="Picture 32" descr="A close up of a sculpture&#10;&#10;Description automatically generated">
            <a:extLst>
              <a:ext uri="{FF2B5EF4-FFF2-40B4-BE49-F238E27FC236}">
                <a16:creationId xmlns:a16="http://schemas.microsoft.com/office/drawing/2014/main" id="{106F5297-2B71-0D9C-7EE6-E620E84D47EB}"/>
              </a:ext>
            </a:extLst>
          </p:cNvPr>
          <p:cNvPicPr>
            <a:picLocks noChangeAspect="1"/>
          </p:cNvPicPr>
          <p:nvPr/>
        </p:nvPicPr>
        <p:blipFill>
          <a:blip r:embed="rId10"/>
          <a:stretch>
            <a:fillRect/>
          </a:stretch>
        </p:blipFill>
        <p:spPr>
          <a:xfrm>
            <a:off x="7852722" y="2772296"/>
            <a:ext cx="809403" cy="1796714"/>
          </a:xfrm>
          <a:prstGeom prst="rect">
            <a:avLst/>
          </a:prstGeom>
        </p:spPr>
      </p:pic>
      <p:sp>
        <p:nvSpPr>
          <p:cNvPr id="34" name="TextBox 33">
            <a:extLst>
              <a:ext uri="{FF2B5EF4-FFF2-40B4-BE49-F238E27FC236}">
                <a16:creationId xmlns:a16="http://schemas.microsoft.com/office/drawing/2014/main" id="{2560AC0C-6D3D-4ABE-DA8E-7C8A9BFF71A9}"/>
              </a:ext>
            </a:extLst>
          </p:cNvPr>
          <p:cNvSpPr txBox="1"/>
          <p:nvPr/>
        </p:nvSpPr>
        <p:spPr>
          <a:xfrm>
            <a:off x="9786174" y="1148567"/>
            <a:ext cx="2195644" cy="5078313"/>
          </a:xfrm>
          <a:prstGeom prst="rect">
            <a:avLst/>
          </a:prstGeom>
          <a:noFill/>
        </p:spPr>
        <p:txBody>
          <a:bodyPr wrap="square" rtlCol="0">
            <a:spAutoFit/>
          </a:bodyPr>
          <a:lstStyle/>
          <a:p>
            <a:r>
              <a:rPr lang="en-US" sz="1200" dirty="0"/>
              <a:t>I</a:t>
            </a:r>
            <a:r>
              <a:rPr lang="en-CN" sz="1200" dirty="0"/>
              <a:t> first finished the person. </a:t>
            </a:r>
            <a:r>
              <a:rPr lang="en-US" sz="1200" dirty="0"/>
              <a:t>A</a:t>
            </a:r>
            <a:r>
              <a:rPr lang="en-CN" sz="1200" dirty="0"/>
              <a:t>nd then starting to do the elements or objects that creates the feeling of heavy work load and the  feeling</a:t>
            </a:r>
            <a:r>
              <a:rPr lang="zh-CN" altLang="en-US" sz="1200" dirty="0"/>
              <a:t> </a:t>
            </a:r>
            <a:r>
              <a:rPr lang="en-US" altLang="zh-CN" sz="1200" dirty="0"/>
              <a:t>of exhausted. </a:t>
            </a:r>
          </a:p>
          <a:p>
            <a:r>
              <a:rPr lang="en-US" sz="1200" dirty="0"/>
              <a:t>For the intravenous drip at first </a:t>
            </a:r>
            <a:r>
              <a:rPr lang="zh-CN" altLang="en-US" sz="1200" dirty="0"/>
              <a:t> </a:t>
            </a:r>
            <a:r>
              <a:rPr lang="en-US" altLang="zh-CN" sz="1200" dirty="0"/>
              <a:t>I used the clay to create the tube, but then I realize that is hard to be maintained on the drip stand, I tried to use plastic straw to present the transparent tube of the drip. I cut the straw in to small strips and used the clay to create the intravenous bag. It looks better. The table, the computer, the keyboard is all created by the clay. After putting the table the computer and the keyboard together I realize that the table is a little weak to support all the stuff putted on the table. Is should have to put wire in the table. Because the background of my box is black so I chose to make the window of the room directly on the back of the box.</a:t>
            </a:r>
            <a:endParaRPr lang="en-CN" sz="1200" dirty="0"/>
          </a:p>
        </p:txBody>
      </p:sp>
      <p:pic>
        <p:nvPicPr>
          <p:cNvPr id="36" name="Picture 35" descr="A white figure with stars and moon&#10;&#10;Description automatically generated">
            <a:extLst>
              <a:ext uri="{FF2B5EF4-FFF2-40B4-BE49-F238E27FC236}">
                <a16:creationId xmlns:a16="http://schemas.microsoft.com/office/drawing/2014/main" id="{B96EFA99-10A0-3A8B-AA86-38AB738E3336}"/>
              </a:ext>
            </a:extLst>
          </p:cNvPr>
          <p:cNvPicPr>
            <a:picLocks noChangeAspect="1"/>
          </p:cNvPicPr>
          <p:nvPr/>
        </p:nvPicPr>
        <p:blipFill>
          <a:blip r:embed="rId11"/>
          <a:stretch>
            <a:fillRect/>
          </a:stretch>
        </p:blipFill>
        <p:spPr>
          <a:xfrm>
            <a:off x="7865629" y="4653685"/>
            <a:ext cx="1214665" cy="1339492"/>
          </a:xfrm>
          <a:prstGeom prst="rect">
            <a:avLst/>
          </a:prstGeom>
        </p:spPr>
      </p:pic>
    </p:spTree>
    <p:extLst>
      <p:ext uri="{BB962C8B-B14F-4D97-AF65-F5344CB8AC3E}">
        <p14:creationId xmlns:p14="http://schemas.microsoft.com/office/powerpoint/2010/main" val="4061869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10" name="Content Placeholder 9" descr="A person wearing glasses and a white jacket&#10;&#10;Description automatically generated">
            <a:extLst>
              <a:ext uri="{FF2B5EF4-FFF2-40B4-BE49-F238E27FC236}">
                <a16:creationId xmlns:a16="http://schemas.microsoft.com/office/drawing/2014/main" id="{4E174EE6-0D21-C1BA-2794-073B9D73E6DB}"/>
              </a:ext>
            </a:extLst>
          </p:cNvPr>
          <p:cNvPicPr>
            <a:picLocks noGrp="1" noChangeAspect="1"/>
          </p:cNvPicPr>
          <p:nvPr>
            <p:ph idx="1"/>
          </p:nvPr>
        </p:nvPicPr>
        <p:blipFill>
          <a:blip r:embed="rId2"/>
          <a:stretch>
            <a:fillRect/>
          </a:stretch>
        </p:blipFill>
        <p:spPr>
          <a:xfrm>
            <a:off x="10754692" y="5072344"/>
            <a:ext cx="1322836" cy="1764473"/>
          </a:xfrm>
        </p:spPr>
      </p:pic>
      <p:sp>
        <p:nvSpPr>
          <p:cNvPr id="4" name="Rectangle 3">
            <a:extLst>
              <a:ext uri="{FF2B5EF4-FFF2-40B4-BE49-F238E27FC236}">
                <a16:creationId xmlns:a16="http://schemas.microsoft.com/office/drawing/2014/main" id="{3FF26477-1101-D566-FD7F-1521FCCFB764}"/>
              </a:ext>
            </a:extLst>
          </p:cNvPr>
          <p:cNvSpPr/>
          <p:nvPr/>
        </p:nvSpPr>
        <p:spPr>
          <a:xfrm>
            <a:off x="389053" y="208584"/>
            <a:ext cx="11592765" cy="637124"/>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sz="2800" dirty="0">
                <a:ln>
                  <a:solidFill>
                    <a:sysClr val="windowText" lastClr="000000"/>
                  </a:solidFill>
                </a:ln>
                <a:solidFill>
                  <a:sysClr val="windowText" lastClr="000000"/>
                </a:solidFill>
              </a:rPr>
              <a:t>PROCESSING </a:t>
            </a:r>
          </a:p>
        </p:txBody>
      </p:sp>
      <p:pic>
        <p:nvPicPr>
          <p:cNvPr id="2" name="Content Placeholder 4" descr="A group of figures in blue light&#10;&#10;Description automatically generated">
            <a:extLst>
              <a:ext uri="{FF2B5EF4-FFF2-40B4-BE49-F238E27FC236}">
                <a16:creationId xmlns:a16="http://schemas.microsoft.com/office/drawing/2014/main" id="{DDA32A08-AB41-C218-B403-174F62A2C898}"/>
              </a:ext>
            </a:extLst>
          </p:cNvPr>
          <p:cNvPicPr>
            <a:picLocks noChangeAspect="1"/>
          </p:cNvPicPr>
          <p:nvPr/>
        </p:nvPicPr>
        <p:blipFill>
          <a:blip r:embed="rId3"/>
          <a:stretch>
            <a:fillRect/>
          </a:stretch>
        </p:blipFill>
        <p:spPr>
          <a:xfrm>
            <a:off x="7326515" y="3315027"/>
            <a:ext cx="1947434" cy="1460575"/>
          </a:xfrm>
          <a:prstGeom prst="rect">
            <a:avLst/>
          </a:prstGeom>
        </p:spPr>
      </p:pic>
      <p:pic>
        <p:nvPicPr>
          <p:cNvPr id="5" name="Picture 4" descr="A red light behind a statue&#10;&#10;Description automatically generated with medium confidence">
            <a:extLst>
              <a:ext uri="{FF2B5EF4-FFF2-40B4-BE49-F238E27FC236}">
                <a16:creationId xmlns:a16="http://schemas.microsoft.com/office/drawing/2014/main" id="{DE6DEB7C-A9DF-1B10-1147-DC303D6E6E90}"/>
              </a:ext>
            </a:extLst>
          </p:cNvPr>
          <p:cNvPicPr>
            <a:picLocks noChangeAspect="1"/>
          </p:cNvPicPr>
          <p:nvPr/>
        </p:nvPicPr>
        <p:blipFill>
          <a:blip r:embed="rId4"/>
          <a:stretch>
            <a:fillRect/>
          </a:stretch>
        </p:blipFill>
        <p:spPr>
          <a:xfrm>
            <a:off x="397237" y="3849748"/>
            <a:ext cx="1734696" cy="2312928"/>
          </a:xfrm>
          <a:prstGeom prst="rect">
            <a:avLst/>
          </a:prstGeom>
        </p:spPr>
      </p:pic>
      <p:pic>
        <p:nvPicPr>
          <p:cNvPr id="6" name="Picture 5" descr="A statue of a person with a chair&#10;&#10;Description automatically generated">
            <a:extLst>
              <a:ext uri="{FF2B5EF4-FFF2-40B4-BE49-F238E27FC236}">
                <a16:creationId xmlns:a16="http://schemas.microsoft.com/office/drawing/2014/main" id="{AE5BB949-EF7A-3AE7-AA1E-9277EC28220F}"/>
              </a:ext>
            </a:extLst>
          </p:cNvPr>
          <p:cNvPicPr>
            <a:picLocks noChangeAspect="1"/>
          </p:cNvPicPr>
          <p:nvPr/>
        </p:nvPicPr>
        <p:blipFill>
          <a:blip r:embed="rId5"/>
          <a:stretch>
            <a:fillRect/>
          </a:stretch>
        </p:blipFill>
        <p:spPr>
          <a:xfrm>
            <a:off x="9333284" y="5094218"/>
            <a:ext cx="1322836" cy="1763782"/>
          </a:xfrm>
          <a:prstGeom prst="rect">
            <a:avLst/>
          </a:prstGeom>
        </p:spPr>
      </p:pic>
      <p:pic>
        <p:nvPicPr>
          <p:cNvPr id="7" name="Picture 6" descr="A plasticine person sitting at a desk&#10;&#10;Description automatically generated">
            <a:extLst>
              <a:ext uri="{FF2B5EF4-FFF2-40B4-BE49-F238E27FC236}">
                <a16:creationId xmlns:a16="http://schemas.microsoft.com/office/drawing/2014/main" id="{F4690B38-9A2B-F225-AEC1-7BC4874FDEA7}"/>
              </a:ext>
            </a:extLst>
          </p:cNvPr>
          <p:cNvPicPr>
            <a:picLocks noChangeAspect="1"/>
          </p:cNvPicPr>
          <p:nvPr/>
        </p:nvPicPr>
        <p:blipFill>
          <a:blip r:embed="rId6"/>
          <a:stretch>
            <a:fillRect/>
          </a:stretch>
        </p:blipFill>
        <p:spPr>
          <a:xfrm>
            <a:off x="9302918" y="3096569"/>
            <a:ext cx="1423119" cy="1897492"/>
          </a:xfrm>
          <a:prstGeom prst="rect">
            <a:avLst/>
          </a:prstGeom>
        </p:spPr>
      </p:pic>
      <p:pic>
        <p:nvPicPr>
          <p:cNvPr id="8" name="Picture 7" descr="A toy figure in a dark room&#10;&#10;Description automatically generated">
            <a:extLst>
              <a:ext uri="{FF2B5EF4-FFF2-40B4-BE49-F238E27FC236}">
                <a16:creationId xmlns:a16="http://schemas.microsoft.com/office/drawing/2014/main" id="{2F4BFEBB-49EC-EADF-88BB-B20340D113F4}"/>
              </a:ext>
            </a:extLst>
          </p:cNvPr>
          <p:cNvPicPr>
            <a:picLocks noChangeAspect="1"/>
          </p:cNvPicPr>
          <p:nvPr/>
        </p:nvPicPr>
        <p:blipFill>
          <a:blip r:embed="rId7"/>
          <a:stretch>
            <a:fillRect/>
          </a:stretch>
        </p:blipFill>
        <p:spPr>
          <a:xfrm>
            <a:off x="7346403" y="4994061"/>
            <a:ext cx="1947434" cy="1460575"/>
          </a:xfrm>
          <a:prstGeom prst="rect">
            <a:avLst/>
          </a:prstGeom>
        </p:spPr>
      </p:pic>
      <p:pic>
        <p:nvPicPr>
          <p:cNvPr id="12" name="Picture 11" descr="A table with a toy on it&#10;&#10;Description automatically generated">
            <a:extLst>
              <a:ext uri="{FF2B5EF4-FFF2-40B4-BE49-F238E27FC236}">
                <a16:creationId xmlns:a16="http://schemas.microsoft.com/office/drawing/2014/main" id="{02C11B78-141E-40B5-BB6F-7B4AD872C065}"/>
              </a:ext>
            </a:extLst>
          </p:cNvPr>
          <p:cNvPicPr>
            <a:picLocks noChangeAspect="1"/>
          </p:cNvPicPr>
          <p:nvPr/>
        </p:nvPicPr>
        <p:blipFill>
          <a:blip r:embed="rId8"/>
          <a:stretch>
            <a:fillRect/>
          </a:stretch>
        </p:blipFill>
        <p:spPr>
          <a:xfrm>
            <a:off x="10704076" y="3096569"/>
            <a:ext cx="1423676" cy="1897492"/>
          </a:xfrm>
          <a:prstGeom prst="rect">
            <a:avLst/>
          </a:prstGeom>
        </p:spPr>
      </p:pic>
      <p:pic>
        <p:nvPicPr>
          <p:cNvPr id="14" name="Picture 13" descr="A group of hand figures on a wall&#10;&#10;Description automatically generated with medium confidence">
            <a:extLst>
              <a:ext uri="{FF2B5EF4-FFF2-40B4-BE49-F238E27FC236}">
                <a16:creationId xmlns:a16="http://schemas.microsoft.com/office/drawing/2014/main" id="{7D8498B6-7DB2-0056-0BC0-9CD918982970}"/>
              </a:ext>
            </a:extLst>
          </p:cNvPr>
          <p:cNvPicPr>
            <a:picLocks noChangeAspect="1"/>
          </p:cNvPicPr>
          <p:nvPr/>
        </p:nvPicPr>
        <p:blipFill>
          <a:blip r:embed="rId9"/>
          <a:stretch>
            <a:fillRect/>
          </a:stretch>
        </p:blipFill>
        <p:spPr>
          <a:xfrm>
            <a:off x="5750609" y="1493832"/>
            <a:ext cx="1573448" cy="2097111"/>
          </a:xfrm>
          <a:prstGeom prst="rect">
            <a:avLst/>
          </a:prstGeom>
        </p:spPr>
      </p:pic>
      <p:pic>
        <p:nvPicPr>
          <p:cNvPr id="16" name="Picture 15" descr="A white sculpture of a person sitting at a desk&#10;&#10;Description automatically generated">
            <a:extLst>
              <a:ext uri="{FF2B5EF4-FFF2-40B4-BE49-F238E27FC236}">
                <a16:creationId xmlns:a16="http://schemas.microsoft.com/office/drawing/2014/main" id="{BCDDD669-5075-25C3-B5F4-50B66C6AF81D}"/>
              </a:ext>
            </a:extLst>
          </p:cNvPr>
          <p:cNvPicPr>
            <a:picLocks noChangeAspect="1"/>
          </p:cNvPicPr>
          <p:nvPr/>
        </p:nvPicPr>
        <p:blipFill>
          <a:blip r:embed="rId10"/>
          <a:stretch>
            <a:fillRect/>
          </a:stretch>
        </p:blipFill>
        <p:spPr>
          <a:xfrm>
            <a:off x="389053" y="1493833"/>
            <a:ext cx="1661311" cy="2215949"/>
          </a:xfrm>
          <a:prstGeom prst="rect">
            <a:avLst/>
          </a:prstGeom>
        </p:spPr>
      </p:pic>
      <p:pic>
        <p:nvPicPr>
          <p:cNvPr id="18" name="Picture 17" descr="A person holding a light up device&#10;&#10;Description automatically generated with medium confidence">
            <a:extLst>
              <a:ext uri="{FF2B5EF4-FFF2-40B4-BE49-F238E27FC236}">
                <a16:creationId xmlns:a16="http://schemas.microsoft.com/office/drawing/2014/main" id="{7E0269A4-6F2D-6ECB-F598-F364F231B658}"/>
              </a:ext>
            </a:extLst>
          </p:cNvPr>
          <p:cNvPicPr>
            <a:picLocks noChangeAspect="1"/>
          </p:cNvPicPr>
          <p:nvPr/>
        </p:nvPicPr>
        <p:blipFill>
          <a:blip r:embed="rId11"/>
          <a:stretch>
            <a:fillRect/>
          </a:stretch>
        </p:blipFill>
        <p:spPr>
          <a:xfrm>
            <a:off x="2224437" y="1493833"/>
            <a:ext cx="1661311" cy="2214216"/>
          </a:xfrm>
          <a:prstGeom prst="rect">
            <a:avLst/>
          </a:prstGeom>
        </p:spPr>
      </p:pic>
      <p:pic>
        <p:nvPicPr>
          <p:cNvPr id="20" name="Picture 19" descr="A white figurine of a person sitting at a desk&#10;&#10;Description automatically generated">
            <a:extLst>
              <a:ext uri="{FF2B5EF4-FFF2-40B4-BE49-F238E27FC236}">
                <a16:creationId xmlns:a16="http://schemas.microsoft.com/office/drawing/2014/main" id="{556B5981-E6F6-DDE9-ACCD-E0366D3C249F}"/>
              </a:ext>
            </a:extLst>
          </p:cNvPr>
          <p:cNvPicPr>
            <a:picLocks noChangeAspect="1"/>
          </p:cNvPicPr>
          <p:nvPr/>
        </p:nvPicPr>
        <p:blipFill>
          <a:blip r:embed="rId12"/>
          <a:stretch>
            <a:fillRect/>
          </a:stretch>
        </p:blipFill>
        <p:spPr>
          <a:xfrm>
            <a:off x="4073377" y="1493833"/>
            <a:ext cx="1611186" cy="2147409"/>
          </a:xfrm>
          <a:prstGeom prst="rect">
            <a:avLst/>
          </a:prstGeom>
        </p:spPr>
      </p:pic>
      <p:sp>
        <p:nvSpPr>
          <p:cNvPr id="21" name="TextBox 20">
            <a:extLst>
              <a:ext uri="{FF2B5EF4-FFF2-40B4-BE49-F238E27FC236}">
                <a16:creationId xmlns:a16="http://schemas.microsoft.com/office/drawing/2014/main" id="{AF39B00E-212C-55AA-7FEE-F4520CEA0A29}"/>
              </a:ext>
            </a:extLst>
          </p:cNvPr>
          <p:cNvSpPr txBox="1"/>
          <p:nvPr/>
        </p:nvSpPr>
        <p:spPr>
          <a:xfrm>
            <a:off x="269191" y="874193"/>
            <a:ext cx="6715124" cy="646331"/>
          </a:xfrm>
          <a:prstGeom prst="rect">
            <a:avLst/>
          </a:prstGeom>
          <a:noFill/>
        </p:spPr>
        <p:txBody>
          <a:bodyPr wrap="square" rtlCol="0">
            <a:spAutoFit/>
          </a:bodyPr>
          <a:lstStyle/>
          <a:p>
            <a:r>
              <a:rPr lang="en-US" sz="1200" dirty="0"/>
              <a:t>E</a:t>
            </a:r>
            <a:r>
              <a:rPr lang="en-CN" sz="1200" dirty="0"/>
              <a:t>xperimentation of different color light</a:t>
            </a:r>
          </a:p>
          <a:p>
            <a:r>
              <a:rPr lang="en-US" sz="1200" dirty="0"/>
              <a:t>T</a:t>
            </a:r>
            <a:r>
              <a:rPr lang="en-CN" sz="1200" dirty="0"/>
              <a:t>he following show my experimentation of single color light, </a:t>
            </a:r>
            <a:r>
              <a:rPr lang="en-US" sz="1200" dirty="0"/>
              <a:t>I</a:t>
            </a:r>
            <a:r>
              <a:rPr lang="en-CN" sz="1200" dirty="0"/>
              <a:t> cover the light with different color film paper creating different effect  (yellow blue and red light)</a:t>
            </a:r>
          </a:p>
        </p:txBody>
      </p:sp>
      <p:sp>
        <p:nvSpPr>
          <p:cNvPr id="22" name="TextBox 21">
            <a:extLst>
              <a:ext uri="{FF2B5EF4-FFF2-40B4-BE49-F238E27FC236}">
                <a16:creationId xmlns:a16="http://schemas.microsoft.com/office/drawing/2014/main" id="{1568A6A2-C384-D33E-3134-18E88F0B606A}"/>
              </a:ext>
            </a:extLst>
          </p:cNvPr>
          <p:cNvSpPr txBox="1"/>
          <p:nvPr/>
        </p:nvSpPr>
        <p:spPr>
          <a:xfrm>
            <a:off x="2404615" y="3809402"/>
            <a:ext cx="4241209" cy="2677656"/>
          </a:xfrm>
          <a:prstGeom prst="rect">
            <a:avLst/>
          </a:prstGeom>
          <a:noFill/>
        </p:spPr>
        <p:txBody>
          <a:bodyPr wrap="square" rtlCol="0">
            <a:spAutoFit/>
          </a:bodyPr>
          <a:lstStyle/>
          <a:p>
            <a:r>
              <a:rPr lang="en-US" sz="1200" dirty="0"/>
              <a:t>F</a:t>
            </a:r>
            <a:r>
              <a:rPr lang="en-CN" sz="1200" dirty="0"/>
              <a:t>orm the experiment of single light </a:t>
            </a:r>
            <a:r>
              <a:rPr lang="en-US" sz="1200" dirty="0"/>
              <a:t>I</a:t>
            </a:r>
            <a:r>
              <a:rPr lang="en-CN" sz="1200" dirty="0"/>
              <a:t> realize that yellow light cannot create the feeling that </a:t>
            </a:r>
            <a:r>
              <a:rPr lang="en-US" sz="1200" dirty="0"/>
              <a:t>I</a:t>
            </a:r>
            <a:r>
              <a:rPr lang="en-CN" sz="1200" dirty="0"/>
              <a:t> want, yellow light gives more a feeling of warm and pleasant mood. </a:t>
            </a:r>
            <a:r>
              <a:rPr lang="en-US" sz="1200" dirty="0"/>
              <a:t>W</a:t>
            </a:r>
            <a:r>
              <a:rPr lang="en-CN" sz="1200" dirty="0"/>
              <a:t>hile the red and the blue light is creating other different feelings. </a:t>
            </a:r>
            <a:r>
              <a:rPr lang="en-US" sz="1200" dirty="0"/>
              <a:t>For example blue light is more cold and emotionless, while the red light is more powerful and gives the audience a feeling of nervousness and anxiousness. </a:t>
            </a:r>
          </a:p>
          <a:p>
            <a:r>
              <a:rPr lang="en-US" sz="1200" dirty="0"/>
              <a:t>During the experiment of lighting I also find out that the distance between the film paper and the light source can create different effect, for example you can see at the forth picture on the front row the film paper is a little off form the light so the color of light on the clay is lighter. </a:t>
            </a:r>
          </a:p>
          <a:p>
            <a:r>
              <a:rPr lang="en-US" sz="1200" dirty="0"/>
              <a:t>For the red light photo on the left, we observe it looks like that there are two people, because I use a mirror to make a shadow of the person .  </a:t>
            </a:r>
            <a:endParaRPr lang="en-CN" sz="1200" dirty="0"/>
          </a:p>
        </p:txBody>
      </p:sp>
      <p:sp>
        <p:nvSpPr>
          <p:cNvPr id="23" name="TextBox 22">
            <a:extLst>
              <a:ext uri="{FF2B5EF4-FFF2-40B4-BE49-F238E27FC236}">
                <a16:creationId xmlns:a16="http://schemas.microsoft.com/office/drawing/2014/main" id="{6EDD8E73-E5DA-DF19-A711-7CE1568AA03C}"/>
              </a:ext>
            </a:extLst>
          </p:cNvPr>
          <p:cNvSpPr txBox="1"/>
          <p:nvPr/>
        </p:nvSpPr>
        <p:spPr>
          <a:xfrm>
            <a:off x="7523449" y="1451472"/>
            <a:ext cx="4216954" cy="1754326"/>
          </a:xfrm>
          <a:prstGeom prst="rect">
            <a:avLst/>
          </a:prstGeom>
          <a:noFill/>
        </p:spPr>
        <p:txBody>
          <a:bodyPr wrap="square" rtlCol="0">
            <a:spAutoFit/>
          </a:bodyPr>
          <a:lstStyle/>
          <a:p>
            <a:r>
              <a:rPr lang="en-US" sz="1200" dirty="0"/>
              <a:t>D</a:t>
            </a:r>
            <a:r>
              <a:rPr lang="en-CN" sz="1200" dirty="0"/>
              <a:t>ouble lighting , because the effect is best created by using blue and red (single light) so </a:t>
            </a:r>
            <a:r>
              <a:rPr lang="en-US" sz="1200" dirty="0"/>
              <a:t>I</a:t>
            </a:r>
            <a:r>
              <a:rPr lang="en-CN" sz="1200" dirty="0"/>
              <a:t> combined the two color light and it gave a more complex feeling a</a:t>
            </a:r>
            <a:r>
              <a:rPr lang="en-US" sz="1200" dirty="0" err="1"/>
              <a:t>nd</a:t>
            </a:r>
            <a:r>
              <a:rPr lang="en-CN" sz="1200" dirty="0"/>
              <a:t> effect. </a:t>
            </a:r>
          </a:p>
          <a:p>
            <a:r>
              <a:rPr lang="en-US" sz="1200" dirty="0"/>
              <a:t>B</a:t>
            </a:r>
            <a:r>
              <a:rPr lang="en-CN" sz="1200" dirty="0"/>
              <a:t>y placing the light source in different position it give out different effect. </a:t>
            </a:r>
            <a:r>
              <a:rPr lang="en-US" sz="1200" dirty="0"/>
              <a:t>A</a:t>
            </a:r>
            <a:r>
              <a:rPr lang="en-CN" sz="1200" dirty="0"/>
              <a:t>s we can see the firts image, there are two color of people the red one is the form the mirrow and the blue one is the clay one. </a:t>
            </a:r>
            <a:r>
              <a:rPr lang="en-US" sz="1200" dirty="0"/>
              <a:t>I</a:t>
            </a:r>
            <a:r>
              <a:rPr lang="en-CN" sz="1200" dirty="0"/>
              <a:t>t can be readed as the red person is a warning, saying if the person still working with out rest, he will probably die very soon. </a:t>
            </a:r>
          </a:p>
        </p:txBody>
      </p:sp>
    </p:spTree>
    <p:extLst>
      <p:ext uri="{BB962C8B-B14F-4D97-AF65-F5344CB8AC3E}">
        <p14:creationId xmlns:p14="http://schemas.microsoft.com/office/powerpoint/2010/main" val="1449306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EAD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F26477-1101-D566-FD7F-1521FCCFB764}"/>
              </a:ext>
            </a:extLst>
          </p:cNvPr>
          <p:cNvSpPr/>
          <p:nvPr/>
        </p:nvSpPr>
        <p:spPr>
          <a:xfrm>
            <a:off x="389053" y="208584"/>
            <a:ext cx="11592765" cy="637124"/>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ln>
                  <a:solidFill>
                    <a:sysClr val="windowText" lastClr="000000"/>
                  </a:solidFill>
                </a:ln>
                <a:solidFill>
                  <a:sysClr val="windowText" lastClr="000000"/>
                </a:solidFill>
              </a:rPr>
              <a:t>F</a:t>
            </a:r>
            <a:r>
              <a:rPr lang="en-CN" sz="2800" dirty="0">
                <a:ln>
                  <a:solidFill>
                    <a:sysClr val="windowText" lastClr="000000"/>
                  </a:solidFill>
                </a:ln>
                <a:solidFill>
                  <a:sysClr val="windowText" lastClr="000000"/>
                </a:solidFill>
              </a:rPr>
              <a:t>inal work  </a:t>
            </a:r>
          </a:p>
        </p:txBody>
      </p:sp>
      <p:pic>
        <p:nvPicPr>
          <p:cNvPr id="9" name="Picture 8" descr="A white plastic model of a person&#10;&#10;Description automatically generated">
            <a:extLst>
              <a:ext uri="{FF2B5EF4-FFF2-40B4-BE49-F238E27FC236}">
                <a16:creationId xmlns:a16="http://schemas.microsoft.com/office/drawing/2014/main" id="{612D4C8B-41B6-3271-A561-C24E52FE1A00}"/>
              </a:ext>
            </a:extLst>
          </p:cNvPr>
          <p:cNvPicPr>
            <a:picLocks noChangeAspect="1"/>
          </p:cNvPicPr>
          <p:nvPr/>
        </p:nvPicPr>
        <p:blipFill>
          <a:blip r:embed="rId2"/>
          <a:stretch>
            <a:fillRect/>
          </a:stretch>
        </p:blipFill>
        <p:spPr>
          <a:xfrm rot="5400000">
            <a:off x="495983" y="1430546"/>
            <a:ext cx="2472822" cy="1854616"/>
          </a:xfrm>
          <a:prstGeom prst="rect">
            <a:avLst/>
          </a:prstGeom>
        </p:spPr>
      </p:pic>
      <p:pic>
        <p:nvPicPr>
          <p:cNvPr id="10" name="Picture 9" descr="A white sculpture of people&#10;&#10;Description automatically generated">
            <a:extLst>
              <a:ext uri="{FF2B5EF4-FFF2-40B4-BE49-F238E27FC236}">
                <a16:creationId xmlns:a16="http://schemas.microsoft.com/office/drawing/2014/main" id="{658A1A0E-6E50-037F-3C83-C4628FCFAB9C}"/>
              </a:ext>
            </a:extLst>
          </p:cNvPr>
          <p:cNvPicPr>
            <a:picLocks noChangeAspect="1"/>
          </p:cNvPicPr>
          <p:nvPr/>
        </p:nvPicPr>
        <p:blipFill>
          <a:blip r:embed="rId3"/>
          <a:stretch>
            <a:fillRect/>
          </a:stretch>
        </p:blipFill>
        <p:spPr>
          <a:xfrm rot="5400000">
            <a:off x="477889" y="4151692"/>
            <a:ext cx="2493499" cy="1870125"/>
          </a:xfrm>
          <a:prstGeom prst="rect">
            <a:avLst/>
          </a:prstGeom>
        </p:spPr>
      </p:pic>
      <p:pic>
        <p:nvPicPr>
          <p:cNvPr id="11" name="Picture 10" descr="A figurine of a person&#10;&#10;Description automatically generated">
            <a:extLst>
              <a:ext uri="{FF2B5EF4-FFF2-40B4-BE49-F238E27FC236}">
                <a16:creationId xmlns:a16="http://schemas.microsoft.com/office/drawing/2014/main" id="{CE18D8D2-91C1-922C-5042-75F12B84F7F9}"/>
              </a:ext>
            </a:extLst>
          </p:cNvPr>
          <p:cNvPicPr>
            <a:picLocks noChangeAspect="1"/>
          </p:cNvPicPr>
          <p:nvPr/>
        </p:nvPicPr>
        <p:blipFill>
          <a:blip r:embed="rId4"/>
          <a:stretch>
            <a:fillRect/>
          </a:stretch>
        </p:blipFill>
        <p:spPr>
          <a:xfrm rot="5400000">
            <a:off x="6578450" y="4177937"/>
            <a:ext cx="2463507" cy="1847631"/>
          </a:xfrm>
          <a:prstGeom prst="rect">
            <a:avLst/>
          </a:prstGeom>
        </p:spPr>
      </p:pic>
      <p:pic>
        <p:nvPicPr>
          <p:cNvPr id="12" name="Picture 11" descr="A clay figurine of a person&#10;&#10;Description automatically generated">
            <a:extLst>
              <a:ext uri="{FF2B5EF4-FFF2-40B4-BE49-F238E27FC236}">
                <a16:creationId xmlns:a16="http://schemas.microsoft.com/office/drawing/2014/main" id="{6FEF0C15-7325-2582-5643-D77F5560790B}"/>
              </a:ext>
            </a:extLst>
          </p:cNvPr>
          <p:cNvPicPr>
            <a:picLocks noChangeAspect="1"/>
          </p:cNvPicPr>
          <p:nvPr/>
        </p:nvPicPr>
        <p:blipFill>
          <a:blip r:embed="rId5"/>
          <a:stretch>
            <a:fillRect/>
          </a:stretch>
        </p:blipFill>
        <p:spPr>
          <a:xfrm rot="5400000">
            <a:off x="8489721" y="1430544"/>
            <a:ext cx="2472824" cy="1854618"/>
          </a:xfrm>
          <a:prstGeom prst="rect">
            <a:avLst/>
          </a:prstGeom>
        </p:spPr>
      </p:pic>
      <p:sp>
        <p:nvSpPr>
          <p:cNvPr id="13" name="TextBox 12">
            <a:extLst>
              <a:ext uri="{FF2B5EF4-FFF2-40B4-BE49-F238E27FC236}">
                <a16:creationId xmlns:a16="http://schemas.microsoft.com/office/drawing/2014/main" id="{3DEB5CE3-CA2D-D8E5-B23D-CE85495C9CA6}"/>
              </a:ext>
            </a:extLst>
          </p:cNvPr>
          <p:cNvSpPr txBox="1"/>
          <p:nvPr/>
        </p:nvSpPr>
        <p:spPr>
          <a:xfrm>
            <a:off x="2816771" y="1121443"/>
            <a:ext cx="2044200" cy="2492990"/>
          </a:xfrm>
          <a:prstGeom prst="rect">
            <a:avLst/>
          </a:prstGeom>
          <a:noFill/>
        </p:spPr>
        <p:txBody>
          <a:bodyPr wrap="square" rtlCol="0">
            <a:spAutoFit/>
          </a:bodyPr>
          <a:lstStyle/>
          <a:p>
            <a:r>
              <a:rPr lang="en-US" sz="1200" dirty="0"/>
              <a:t>I</a:t>
            </a:r>
            <a:r>
              <a:rPr lang="en-CN" sz="1200" dirty="0"/>
              <a:t> also took picture of the clay without light and without paint, it adress more direct and pure imformation about the theme working load. </a:t>
            </a:r>
            <a:r>
              <a:rPr lang="en-US" sz="1200" dirty="0"/>
              <a:t>P</a:t>
            </a:r>
            <a:r>
              <a:rPr lang="en-CN" sz="1200" dirty="0"/>
              <a:t>eople under pressure they do not have color they are blanc they cannot have th</a:t>
            </a:r>
            <a:r>
              <a:rPr lang="en-US" sz="1200" dirty="0" err="1"/>
              <a:t>eir</a:t>
            </a:r>
            <a:r>
              <a:rPr lang="en-US" sz="1200" dirty="0"/>
              <a:t> </a:t>
            </a:r>
            <a:r>
              <a:rPr lang="en-CN" sz="1200" dirty="0"/>
              <a:t> hobbies, th</a:t>
            </a:r>
            <a:r>
              <a:rPr lang="en-US" sz="1200" dirty="0" err="1"/>
              <a:t>ei</a:t>
            </a:r>
            <a:r>
              <a:rPr lang="en-CN" sz="1200" dirty="0"/>
              <a:t>r thought all they should do is to follow the rules that th</a:t>
            </a:r>
            <a:r>
              <a:rPr lang="en-US" sz="1200" dirty="0" err="1"/>
              <a:t>ei</a:t>
            </a:r>
            <a:r>
              <a:rPr lang="en-CN" sz="1200" dirty="0"/>
              <a:t>r boss want them to do, and no one care about if they are sick or not </a:t>
            </a:r>
          </a:p>
        </p:txBody>
      </p:sp>
      <p:pic>
        <p:nvPicPr>
          <p:cNvPr id="15" name="Picture 14" descr="A plasticine person sitting at a desk&#10;&#10;Description automatically generated">
            <a:extLst>
              <a:ext uri="{FF2B5EF4-FFF2-40B4-BE49-F238E27FC236}">
                <a16:creationId xmlns:a16="http://schemas.microsoft.com/office/drawing/2014/main" id="{1759D6DF-640B-2754-8B32-DB617DFDD006}"/>
              </a:ext>
            </a:extLst>
          </p:cNvPr>
          <p:cNvPicPr>
            <a:picLocks noChangeAspect="1"/>
          </p:cNvPicPr>
          <p:nvPr/>
        </p:nvPicPr>
        <p:blipFill>
          <a:blip r:embed="rId6"/>
          <a:stretch>
            <a:fillRect/>
          </a:stretch>
        </p:blipFill>
        <p:spPr>
          <a:xfrm>
            <a:off x="4918126" y="1141610"/>
            <a:ext cx="1854617" cy="2472823"/>
          </a:xfrm>
          <a:prstGeom prst="rect">
            <a:avLst/>
          </a:prstGeom>
        </p:spPr>
      </p:pic>
      <p:pic>
        <p:nvPicPr>
          <p:cNvPr id="16" name="Picture 15" descr="A statue of a person with a chair&#10;&#10;Description automatically generated">
            <a:extLst>
              <a:ext uri="{FF2B5EF4-FFF2-40B4-BE49-F238E27FC236}">
                <a16:creationId xmlns:a16="http://schemas.microsoft.com/office/drawing/2014/main" id="{9A68CF63-935F-C025-857B-FEC11D391DB7}"/>
              </a:ext>
            </a:extLst>
          </p:cNvPr>
          <p:cNvPicPr>
            <a:picLocks noChangeAspect="1"/>
          </p:cNvPicPr>
          <p:nvPr/>
        </p:nvPicPr>
        <p:blipFill>
          <a:blip r:embed="rId7"/>
          <a:stretch>
            <a:fillRect/>
          </a:stretch>
        </p:blipFill>
        <p:spPr>
          <a:xfrm>
            <a:off x="2849286" y="3823750"/>
            <a:ext cx="1882315" cy="2509754"/>
          </a:xfrm>
          <a:prstGeom prst="rect">
            <a:avLst/>
          </a:prstGeom>
        </p:spPr>
      </p:pic>
      <p:sp>
        <p:nvSpPr>
          <p:cNvPr id="17" name="TextBox 16">
            <a:extLst>
              <a:ext uri="{FF2B5EF4-FFF2-40B4-BE49-F238E27FC236}">
                <a16:creationId xmlns:a16="http://schemas.microsoft.com/office/drawing/2014/main" id="{50859CB5-BDDC-258D-5E71-20C00D819612}"/>
              </a:ext>
            </a:extLst>
          </p:cNvPr>
          <p:cNvSpPr txBox="1"/>
          <p:nvPr/>
        </p:nvSpPr>
        <p:spPr>
          <a:xfrm>
            <a:off x="4845246" y="3840005"/>
            <a:ext cx="1927497" cy="2123658"/>
          </a:xfrm>
          <a:prstGeom prst="rect">
            <a:avLst/>
          </a:prstGeom>
          <a:noFill/>
        </p:spPr>
        <p:txBody>
          <a:bodyPr wrap="square" rtlCol="0">
            <a:spAutoFit/>
          </a:bodyPr>
          <a:lstStyle/>
          <a:p>
            <a:r>
              <a:rPr lang="en-US" sz="1200" dirty="0"/>
              <a:t>I </a:t>
            </a:r>
            <a:r>
              <a:rPr lang="en-CN" sz="1200" dirty="0"/>
              <a:t>tookpicture of the clay wit light and without paint, it adress more about the atmosphere of exhaustion and the limited ability of the mans’ body to carry this work load different color light shows that the man is working extremely and his body is also at the limite line from suffer. </a:t>
            </a:r>
          </a:p>
        </p:txBody>
      </p:sp>
      <p:pic>
        <p:nvPicPr>
          <p:cNvPr id="18" name="Picture 17" descr="A red light behind a statue&#10;&#10;Description automatically generated with medium confidence">
            <a:extLst>
              <a:ext uri="{FF2B5EF4-FFF2-40B4-BE49-F238E27FC236}">
                <a16:creationId xmlns:a16="http://schemas.microsoft.com/office/drawing/2014/main" id="{8865605A-745C-DEAA-F9B6-D2F3ED003FE0}"/>
              </a:ext>
            </a:extLst>
          </p:cNvPr>
          <p:cNvPicPr>
            <a:picLocks noChangeAspect="1"/>
          </p:cNvPicPr>
          <p:nvPr/>
        </p:nvPicPr>
        <p:blipFill>
          <a:blip r:embed="rId8"/>
          <a:stretch>
            <a:fillRect/>
          </a:stretch>
        </p:blipFill>
        <p:spPr>
          <a:xfrm>
            <a:off x="6829898" y="1131527"/>
            <a:ext cx="1854617" cy="2472822"/>
          </a:xfrm>
          <a:prstGeom prst="rect">
            <a:avLst/>
          </a:prstGeom>
        </p:spPr>
      </p:pic>
      <p:sp>
        <p:nvSpPr>
          <p:cNvPr id="19" name="TextBox 18">
            <a:extLst>
              <a:ext uri="{FF2B5EF4-FFF2-40B4-BE49-F238E27FC236}">
                <a16:creationId xmlns:a16="http://schemas.microsoft.com/office/drawing/2014/main" id="{3A301613-1BEE-D419-E983-8B6A98D59319}"/>
              </a:ext>
            </a:extLst>
          </p:cNvPr>
          <p:cNvSpPr txBox="1"/>
          <p:nvPr/>
        </p:nvSpPr>
        <p:spPr>
          <a:xfrm>
            <a:off x="8847664" y="3869998"/>
            <a:ext cx="2217717" cy="3231654"/>
          </a:xfrm>
          <a:prstGeom prst="rect">
            <a:avLst/>
          </a:prstGeom>
          <a:noFill/>
        </p:spPr>
        <p:txBody>
          <a:bodyPr wrap="square" rtlCol="0">
            <a:spAutoFit/>
          </a:bodyPr>
          <a:lstStyle/>
          <a:p>
            <a:r>
              <a:rPr lang="en-US" sz="1200" dirty="0"/>
              <a:t>T</a:t>
            </a:r>
            <a:r>
              <a:rPr lang="en-CN" sz="1200" dirty="0"/>
              <a:t>he painted version of the person shows a diff</a:t>
            </a:r>
            <a:r>
              <a:rPr lang="en-US" sz="1200" dirty="0"/>
              <a:t>e</a:t>
            </a:r>
            <a:r>
              <a:rPr lang="en-CN" sz="1200" dirty="0"/>
              <a:t>rent feeling to the previous one,  referecing to the color that pissarro used in the his painting, the color of his shirt is the similar to the color of the sky, the color of the desk and chair is similar to the color of the hay stack. </a:t>
            </a:r>
            <a:r>
              <a:rPr lang="en-US" sz="1200" dirty="0"/>
              <a:t>T</a:t>
            </a:r>
            <a:r>
              <a:rPr lang="en-CN" sz="1200" dirty="0"/>
              <a:t>he emotion of the person is represented more direct on the painted version, becaus</a:t>
            </a:r>
            <a:r>
              <a:rPr lang="en-US" sz="1200" dirty="0"/>
              <a:t>e we can observe </a:t>
            </a:r>
            <a:r>
              <a:rPr lang="en-CN" sz="1200" dirty="0"/>
              <a:t>the dark circle of his eyes. </a:t>
            </a:r>
            <a:r>
              <a:rPr lang="en-US" sz="1200" dirty="0"/>
              <a:t>A</a:t>
            </a:r>
            <a:r>
              <a:rPr lang="en-CN" sz="1200" dirty="0"/>
              <a:t>nd the depress emotion.</a:t>
            </a:r>
          </a:p>
          <a:p>
            <a:endParaRPr lang="en-CN" sz="1200" dirty="0"/>
          </a:p>
          <a:p>
            <a:endParaRPr lang="en-CN" sz="1200" dirty="0"/>
          </a:p>
          <a:p>
            <a:r>
              <a:rPr lang="en-CN" sz="1200" dirty="0"/>
              <a:t> </a:t>
            </a:r>
          </a:p>
        </p:txBody>
      </p:sp>
      <p:sp>
        <p:nvSpPr>
          <p:cNvPr id="20" name="TextBox 19">
            <a:extLst>
              <a:ext uri="{FF2B5EF4-FFF2-40B4-BE49-F238E27FC236}">
                <a16:creationId xmlns:a16="http://schemas.microsoft.com/office/drawing/2014/main" id="{92BE97DE-C09C-4C56-E132-7FF2B458AEDF}"/>
              </a:ext>
            </a:extLst>
          </p:cNvPr>
          <p:cNvSpPr txBox="1"/>
          <p:nvPr/>
        </p:nvSpPr>
        <p:spPr>
          <a:xfrm>
            <a:off x="11048934" y="1377641"/>
            <a:ext cx="1272437" cy="4708981"/>
          </a:xfrm>
          <a:prstGeom prst="rect">
            <a:avLst/>
          </a:prstGeom>
          <a:noFill/>
        </p:spPr>
        <p:txBody>
          <a:bodyPr wrap="square" rtlCol="0">
            <a:spAutoFit/>
          </a:bodyPr>
          <a:lstStyle/>
          <a:p>
            <a:r>
              <a:rPr lang="en-US" sz="1200" dirty="0"/>
              <a:t>S</a:t>
            </a:r>
            <a:r>
              <a:rPr lang="en-CN" sz="1200" dirty="0"/>
              <a:t>trenght of my work is presenting my project in different ways and give different feelings </a:t>
            </a:r>
          </a:p>
          <a:p>
            <a:r>
              <a:rPr lang="en-US" sz="1200" dirty="0"/>
              <a:t>I</a:t>
            </a:r>
            <a:r>
              <a:rPr lang="en-CN" sz="1200" dirty="0"/>
              <a:t> learned how to use different light to create the atmosphere that </a:t>
            </a:r>
            <a:r>
              <a:rPr lang="en-US" sz="1200" dirty="0"/>
              <a:t>I</a:t>
            </a:r>
            <a:r>
              <a:rPr lang="en-CN" sz="1200" dirty="0"/>
              <a:t> want to present. </a:t>
            </a:r>
            <a:r>
              <a:rPr lang="en-US" sz="1200" dirty="0"/>
              <a:t>I</a:t>
            </a:r>
            <a:r>
              <a:rPr lang="en-CN" sz="1200" dirty="0"/>
              <a:t> leaned how to use clay to create three dimentional projects effectively present the idea that </a:t>
            </a:r>
            <a:r>
              <a:rPr lang="en-US" sz="1200" dirty="0"/>
              <a:t>I</a:t>
            </a:r>
            <a:r>
              <a:rPr lang="en-CN" sz="1200" dirty="0"/>
              <a:t> want the audi</a:t>
            </a:r>
            <a:r>
              <a:rPr lang="en-US" sz="1200" dirty="0"/>
              <a:t>e</a:t>
            </a:r>
            <a:r>
              <a:rPr lang="en-CN" sz="1200" dirty="0"/>
              <a:t>nce to receive .</a:t>
            </a:r>
            <a:r>
              <a:rPr lang="zh-CN" altLang="en-US" sz="1200" dirty="0"/>
              <a:t> </a:t>
            </a:r>
            <a:r>
              <a:rPr lang="en-US" altLang="zh-CN" sz="1200" dirty="0"/>
              <a:t>What I can improve, I think is can use wire for the table. </a:t>
            </a:r>
            <a:endParaRPr lang="en-CN" sz="1200" dirty="0"/>
          </a:p>
        </p:txBody>
      </p:sp>
    </p:spTree>
    <p:extLst>
      <p:ext uri="{BB962C8B-B14F-4D97-AF65-F5344CB8AC3E}">
        <p14:creationId xmlns:p14="http://schemas.microsoft.com/office/powerpoint/2010/main" val="42743672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7536</TotalTime>
  <Words>1851</Words>
  <Application>Microsoft Macintosh PowerPoint</Application>
  <PresentationFormat>Widescreen</PresentationFormat>
  <Paragraphs>43</Paragraphs>
  <Slides>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Avenir Next Condensed</vt:lpstr>
      <vt:lpstr>Calibri</vt:lpstr>
      <vt:lpstr>Calibri Light</vt:lpstr>
      <vt:lpstr>Times New Roman</vt:lpstr>
      <vt:lpstr>Office Theme</vt:lpstr>
      <vt:lpstr>Process Porfolio</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Porfolio</dc:title>
  <dc:creator>Silvia Cai</dc:creator>
  <cp:lastModifiedBy>Silvia Cai</cp:lastModifiedBy>
  <cp:revision>7</cp:revision>
  <dcterms:created xsi:type="dcterms:W3CDTF">2023-10-16T04:08:53Z</dcterms:created>
  <dcterms:modified xsi:type="dcterms:W3CDTF">2023-12-08T11:22:52Z</dcterms:modified>
</cp:coreProperties>
</file>